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0"/>
  </p:notesMasterIdLst>
  <p:sldIdLst>
    <p:sldId id="256" r:id="rId2"/>
    <p:sldId id="345" r:id="rId3"/>
    <p:sldId id="351" r:id="rId4"/>
    <p:sldId id="352" r:id="rId5"/>
    <p:sldId id="257" r:id="rId6"/>
    <p:sldId id="353" r:id="rId7"/>
    <p:sldId id="310" r:id="rId8"/>
    <p:sldId id="330" r:id="rId9"/>
    <p:sldId id="331" r:id="rId10"/>
    <p:sldId id="344" r:id="rId11"/>
    <p:sldId id="314" r:id="rId12"/>
    <p:sldId id="350" r:id="rId13"/>
    <p:sldId id="349" r:id="rId14"/>
    <p:sldId id="318" r:id="rId15"/>
    <p:sldId id="332" r:id="rId16"/>
    <p:sldId id="333" r:id="rId17"/>
    <p:sldId id="356" r:id="rId18"/>
    <p:sldId id="335" r:id="rId19"/>
    <p:sldId id="337" r:id="rId20"/>
    <p:sldId id="336" r:id="rId21"/>
    <p:sldId id="338" r:id="rId22"/>
    <p:sldId id="342" r:id="rId23"/>
    <p:sldId id="355" r:id="rId24"/>
    <p:sldId id="357" r:id="rId25"/>
    <p:sldId id="341" r:id="rId26"/>
    <p:sldId id="347" r:id="rId27"/>
    <p:sldId id="343" r:id="rId28"/>
    <p:sldId id="275" r:id="rId2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DB5"/>
    <a:srgbClr val="000000"/>
    <a:srgbClr val="F36221"/>
    <a:srgbClr val="F636FB"/>
    <a:srgbClr val="FF0066"/>
    <a:srgbClr val="945B3C"/>
    <a:srgbClr val="56E084"/>
    <a:srgbClr val="87F5A4"/>
    <a:srgbClr val="96F89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9856" autoAdjust="0"/>
  </p:normalViewPr>
  <p:slideViewPr>
    <p:cSldViewPr snapToGrid="0">
      <p:cViewPr varScale="1">
        <p:scale>
          <a:sx n="115" d="100"/>
          <a:sy n="115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6F3E6-4917-474A-BDE8-480D7AA764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140BF0-C0E9-4D10-927F-BB33DFB2A48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Заготовка древесины</a:t>
          </a:r>
        </a:p>
      </dgm:t>
    </dgm:pt>
    <dgm:pt modelId="{097C0071-751C-4978-9C01-529CB23D3F15}" type="parTrans" cxnId="{302248E2-6649-4511-8C5B-FA19CC5C4D31}">
      <dgm:prSet/>
      <dgm:spPr/>
      <dgm:t>
        <a:bodyPr/>
        <a:lstStyle/>
        <a:p>
          <a:endParaRPr lang="ru-RU"/>
        </a:p>
      </dgm:t>
    </dgm:pt>
    <dgm:pt modelId="{80EBF586-D9B5-4FCC-9901-C99A036C60D1}" type="sibTrans" cxnId="{302248E2-6649-4511-8C5B-FA19CC5C4D31}">
      <dgm:prSet/>
      <dgm:spPr/>
      <dgm:t>
        <a:bodyPr/>
        <a:lstStyle/>
        <a:p>
          <a:endParaRPr lang="ru-RU"/>
        </a:p>
      </dgm:t>
    </dgm:pt>
    <dgm:pt modelId="{540889F8-81E9-4A27-9247-A18632EE148B}">
      <dgm:prSet phldrT="[Текст]"/>
      <dgm:spPr/>
      <dgm:t>
        <a:bodyPr/>
        <a:lstStyle/>
        <a:p>
          <a:r>
            <a:rPr lang="ru-RU" dirty="0"/>
            <a:t>Секвестрирование углерода</a:t>
          </a:r>
        </a:p>
      </dgm:t>
    </dgm:pt>
    <dgm:pt modelId="{B7B3B0FE-FE78-4F82-B64B-CEB2C9C0486E}" type="parTrans" cxnId="{703C98B9-BCA8-47C3-B5CD-13B20C30B6AB}">
      <dgm:prSet/>
      <dgm:spPr/>
      <dgm:t>
        <a:bodyPr/>
        <a:lstStyle/>
        <a:p>
          <a:endParaRPr lang="ru-RU"/>
        </a:p>
      </dgm:t>
    </dgm:pt>
    <dgm:pt modelId="{A9E92041-861B-4B21-8616-FF784CB4ACD9}" type="sibTrans" cxnId="{703C98B9-BCA8-47C3-B5CD-13B20C30B6AB}">
      <dgm:prSet/>
      <dgm:spPr/>
      <dgm:t>
        <a:bodyPr/>
        <a:lstStyle/>
        <a:p>
          <a:endParaRPr lang="ru-RU"/>
        </a:p>
      </dgm:t>
    </dgm:pt>
    <dgm:pt modelId="{80C3E250-4F28-491A-9578-706AAA765950}">
      <dgm:prSet phldrT="[Текст]"/>
      <dgm:spPr/>
      <dgm:t>
        <a:bodyPr/>
        <a:lstStyle/>
        <a:p>
          <a:r>
            <a:rPr lang="ru-RU" dirty="0"/>
            <a:t>Регулирование водного стока</a:t>
          </a:r>
        </a:p>
      </dgm:t>
    </dgm:pt>
    <dgm:pt modelId="{2C5A4D57-BF3D-4898-A699-C1649C6F1A63}" type="parTrans" cxnId="{B0E9E0F5-1D9C-461B-BD45-EB4F93D5FD77}">
      <dgm:prSet/>
      <dgm:spPr/>
      <dgm:t>
        <a:bodyPr/>
        <a:lstStyle/>
        <a:p>
          <a:endParaRPr lang="ru-RU"/>
        </a:p>
      </dgm:t>
    </dgm:pt>
    <dgm:pt modelId="{C1F329E1-BFD1-485E-975D-6BBA32A330F4}" type="sibTrans" cxnId="{B0E9E0F5-1D9C-461B-BD45-EB4F93D5FD77}">
      <dgm:prSet/>
      <dgm:spPr/>
      <dgm:t>
        <a:bodyPr/>
        <a:lstStyle/>
        <a:p>
          <a:endParaRPr lang="ru-RU"/>
        </a:p>
      </dgm:t>
    </dgm:pt>
    <dgm:pt modelId="{1A925347-6711-4C00-BE62-38AB1D19C585}">
      <dgm:prSet phldrT="[Текст]"/>
      <dgm:spPr/>
      <dgm:t>
        <a:bodyPr/>
        <a:lstStyle/>
        <a:p>
          <a:r>
            <a:rPr lang="ru-RU" dirty="0"/>
            <a:t>Рекреация</a:t>
          </a:r>
        </a:p>
      </dgm:t>
    </dgm:pt>
    <dgm:pt modelId="{3580A814-9457-4159-AFFC-898756016936}" type="parTrans" cxnId="{34E325FF-131C-4B8D-9323-3B5F71C56BE6}">
      <dgm:prSet/>
      <dgm:spPr/>
      <dgm:t>
        <a:bodyPr/>
        <a:lstStyle/>
        <a:p>
          <a:endParaRPr lang="ru-RU"/>
        </a:p>
      </dgm:t>
    </dgm:pt>
    <dgm:pt modelId="{EFB0731F-D3FC-4B3B-81BF-F59E7144F040}" type="sibTrans" cxnId="{34E325FF-131C-4B8D-9323-3B5F71C56BE6}">
      <dgm:prSet/>
      <dgm:spPr/>
      <dgm:t>
        <a:bodyPr/>
        <a:lstStyle/>
        <a:p>
          <a:endParaRPr lang="ru-RU"/>
        </a:p>
      </dgm:t>
    </dgm:pt>
    <dgm:pt modelId="{48FE1DF1-31FB-42F4-9AD0-1016630714C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Заготовка пищевой продукции</a:t>
          </a:r>
        </a:p>
      </dgm:t>
    </dgm:pt>
    <dgm:pt modelId="{B0971013-0162-4A1E-9B9C-4C6BF0374C50}" type="parTrans" cxnId="{83B85AB1-C734-402B-868A-3A7F89C8E700}">
      <dgm:prSet/>
      <dgm:spPr/>
      <dgm:t>
        <a:bodyPr/>
        <a:lstStyle/>
        <a:p>
          <a:endParaRPr lang="ru-RU"/>
        </a:p>
      </dgm:t>
    </dgm:pt>
    <dgm:pt modelId="{AC43702D-CA9B-4888-A0B4-6522E989D12D}" type="sibTrans" cxnId="{83B85AB1-C734-402B-868A-3A7F89C8E700}">
      <dgm:prSet/>
      <dgm:spPr/>
      <dgm:t>
        <a:bodyPr/>
        <a:lstStyle/>
        <a:p>
          <a:endParaRPr lang="ru-RU"/>
        </a:p>
      </dgm:t>
    </dgm:pt>
    <dgm:pt modelId="{66EE0A81-22D9-4B59-BEA9-26ADE4202AC8}" type="pres">
      <dgm:prSet presAssocID="{A066F3E6-4917-474A-BDE8-480D7AA764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877FF-4AD2-4E5B-B10F-04F375525D8D}" type="pres">
      <dgm:prSet presAssocID="{A4140BF0-C0E9-4D10-927F-BB33DFB2A4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1985-D45D-4470-89BD-D2940856784A}" type="pres">
      <dgm:prSet presAssocID="{A4140BF0-C0E9-4D10-927F-BB33DFB2A486}" presName="spNode" presStyleCnt="0"/>
      <dgm:spPr/>
    </dgm:pt>
    <dgm:pt modelId="{FF4A9C11-288F-4C89-AD5D-DD5BF6230BC6}" type="pres">
      <dgm:prSet presAssocID="{80EBF586-D9B5-4FCC-9901-C99A036C60D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2E87CD5-8E58-4D14-B506-F6152D0719B7}" type="pres">
      <dgm:prSet presAssocID="{540889F8-81E9-4A27-9247-A18632EE14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190EB-F699-4511-9B11-B27EC3A28B71}" type="pres">
      <dgm:prSet presAssocID="{540889F8-81E9-4A27-9247-A18632EE148B}" presName="spNode" presStyleCnt="0"/>
      <dgm:spPr/>
    </dgm:pt>
    <dgm:pt modelId="{57774C85-02F1-488B-90B6-301DED4C3742}" type="pres">
      <dgm:prSet presAssocID="{A9E92041-861B-4B21-8616-FF784CB4ACD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F6F721D-0AC3-475C-A106-BB5C16E08B9E}" type="pres">
      <dgm:prSet presAssocID="{80C3E250-4F28-491A-9578-706AAA7659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C4A93-2869-4B8D-AA4A-19674BF95802}" type="pres">
      <dgm:prSet presAssocID="{80C3E250-4F28-491A-9578-706AAA765950}" presName="spNode" presStyleCnt="0"/>
      <dgm:spPr/>
    </dgm:pt>
    <dgm:pt modelId="{1D584E4A-4F32-43DB-964B-F63BBD79FBC8}" type="pres">
      <dgm:prSet presAssocID="{C1F329E1-BFD1-485E-975D-6BBA32A330F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1B34D31-0AEA-4198-A979-2BBA90CB4BE3}" type="pres">
      <dgm:prSet presAssocID="{1A925347-6711-4C00-BE62-38AB1D19C5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87DC3-0760-4918-B5F2-59DC2B64B240}" type="pres">
      <dgm:prSet presAssocID="{1A925347-6711-4C00-BE62-38AB1D19C585}" presName="spNode" presStyleCnt="0"/>
      <dgm:spPr/>
    </dgm:pt>
    <dgm:pt modelId="{EE4C0E34-9914-43DD-ADF1-51858687FAE2}" type="pres">
      <dgm:prSet presAssocID="{EFB0731F-D3FC-4B3B-81BF-F59E7144F04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A97CD39-5325-4C95-B765-32909A4717C9}" type="pres">
      <dgm:prSet presAssocID="{48FE1DF1-31FB-42F4-9AD0-1016630714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DCF3D-CD0C-4704-B3B2-59F9A86DD93A}" type="pres">
      <dgm:prSet presAssocID="{48FE1DF1-31FB-42F4-9AD0-1016630714C3}" presName="spNode" presStyleCnt="0"/>
      <dgm:spPr/>
    </dgm:pt>
    <dgm:pt modelId="{EC72D028-C2F6-4F4E-98AE-C83771146B4A}" type="pres">
      <dgm:prSet presAssocID="{AC43702D-CA9B-4888-A0B4-6522E989D12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23F72C6-1D2F-40BE-949A-20BE5AE72ED4}" type="presOf" srcId="{80EBF586-D9B5-4FCC-9901-C99A036C60D1}" destId="{FF4A9C11-288F-4C89-AD5D-DD5BF6230BC6}" srcOrd="0" destOrd="0" presId="urn:microsoft.com/office/officeart/2005/8/layout/cycle6"/>
    <dgm:cxn modelId="{302248E2-6649-4511-8C5B-FA19CC5C4D31}" srcId="{A066F3E6-4917-474A-BDE8-480D7AA764AF}" destId="{A4140BF0-C0E9-4D10-927F-BB33DFB2A486}" srcOrd="0" destOrd="0" parTransId="{097C0071-751C-4978-9C01-529CB23D3F15}" sibTransId="{80EBF586-D9B5-4FCC-9901-C99A036C60D1}"/>
    <dgm:cxn modelId="{7CBD8D09-8983-4FCF-8DE9-A24A16B9586E}" type="presOf" srcId="{EFB0731F-D3FC-4B3B-81BF-F59E7144F040}" destId="{EE4C0E34-9914-43DD-ADF1-51858687FAE2}" srcOrd="0" destOrd="0" presId="urn:microsoft.com/office/officeart/2005/8/layout/cycle6"/>
    <dgm:cxn modelId="{B0E9E0F5-1D9C-461B-BD45-EB4F93D5FD77}" srcId="{A066F3E6-4917-474A-BDE8-480D7AA764AF}" destId="{80C3E250-4F28-491A-9578-706AAA765950}" srcOrd="2" destOrd="0" parTransId="{2C5A4D57-BF3D-4898-A699-C1649C6F1A63}" sibTransId="{C1F329E1-BFD1-485E-975D-6BBA32A330F4}"/>
    <dgm:cxn modelId="{775136BB-B019-4072-AE7C-572364328488}" type="presOf" srcId="{A4140BF0-C0E9-4D10-927F-BB33DFB2A486}" destId="{ECD877FF-4AD2-4E5B-B10F-04F375525D8D}" srcOrd="0" destOrd="0" presId="urn:microsoft.com/office/officeart/2005/8/layout/cycle6"/>
    <dgm:cxn modelId="{F5D515AD-7B0E-407B-9E00-E876A9038605}" type="presOf" srcId="{540889F8-81E9-4A27-9247-A18632EE148B}" destId="{E2E87CD5-8E58-4D14-B506-F6152D0719B7}" srcOrd="0" destOrd="0" presId="urn:microsoft.com/office/officeart/2005/8/layout/cycle6"/>
    <dgm:cxn modelId="{B697EE62-2F5F-4CA4-9CFC-39BFA909F389}" type="presOf" srcId="{48FE1DF1-31FB-42F4-9AD0-1016630714C3}" destId="{2A97CD39-5325-4C95-B765-32909A4717C9}" srcOrd="0" destOrd="0" presId="urn:microsoft.com/office/officeart/2005/8/layout/cycle6"/>
    <dgm:cxn modelId="{C7850F4B-B918-49B4-8870-27F65EF127D5}" type="presOf" srcId="{A9E92041-861B-4B21-8616-FF784CB4ACD9}" destId="{57774C85-02F1-488B-90B6-301DED4C3742}" srcOrd="0" destOrd="0" presId="urn:microsoft.com/office/officeart/2005/8/layout/cycle6"/>
    <dgm:cxn modelId="{4EBB35B2-5ACF-47FA-B2DE-EFAD5056C14F}" type="presOf" srcId="{A066F3E6-4917-474A-BDE8-480D7AA764AF}" destId="{66EE0A81-22D9-4B59-BEA9-26ADE4202AC8}" srcOrd="0" destOrd="0" presId="urn:microsoft.com/office/officeart/2005/8/layout/cycle6"/>
    <dgm:cxn modelId="{FB27D7CA-86FF-44BB-AF27-148AB8E02E5D}" type="presOf" srcId="{80C3E250-4F28-491A-9578-706AAA765950}" destId="{6F6F721D-0AC3-475C-A106-BB5C16E08B9E}" srcOrd="0" destOrd="0" presId="urn:microsoft.com/office/officeart/2005/8/layout/cycle6"/>
    <dgm:cxn modelId="{34E325FF-131C-4B8D-9323-3B5F71C56BE6}" srcId="{A066F3E6-4917-474A-BDE8-480D7AA764AF}" destId="{1A925347-6711-4C00-BE62-38AB1D19C585}" srcOrd="3" destOrd="0" parTransId="{3580A814-9457-4159-AFFC-898756016936}" sibTransId="{EFB0731F-D3FC-4B3B-81BF-F59E7144F040}"/>
    <dgm:cxn modelId="{83B85AB1-C734-402B-868A-3A7F89C8E700}" srcId="{A066F3E6-4917-474A-BDE8-480D7AA764AF}" destId="{48FE1DF1-31FB-42F4-9AD0-1016630714C3}" srcOrd="4" destOrd="0" parTransId="{B0971013-0162-4A1E-9B9C-4C6BF0374C50}" sibTransId="{AC43702D-CA9B-4888-A0B4-6522E989D12D}"/>
    <dgm:cxn modelId="{F2FA1973-34D2-4259-919F-501093A28C56}" type="presOf" srcId="{AC43702D-CA9B-4888-A0B4-6522E989D12D}" destId="{EC72D028-C2F6-4F4E-98AE-C83771146B4A}" srcOrd="0" destOrd="0" presId="urn:microsoft.com/office/officeart/2005/8/layout/cycle6"/>
    <dgm:cxn modelId="{A350E3E0-8E06-4935-86EE-235CA7BF33CC}" type="presOf" srcId="{1A925347-6711-4C00-BE62-38AB1D19C585}" destId="{51B34D31-0AEA-4198-A979-2BBA90CB4BE3}" srcOrd="0" destOrd="0" presId="urn:microsoft.com/office/officeart/2005/8/layout/cycle6"/>
    <dgm:cxn modelId="{4DCF6C28-4CE4-4147-B5DA-E3F463A83590}" type="presOf" srcId="{C1F329E1-BFD1-485E-975D-6BBA32A330F4}" destId="{1D584E4A-4F32-43DB-964B-F63BBD79FBC8}" srcOrd="0" destOrd="0" presId="urn:microsoft.com/office/officeart/2005/8/layout/cycle6"/>
    <dgm:cxn modelId="{703C98B9-BCA8-47C3-B5CD-13B20C30B6AB}" srcId="{A066F3E6-4917-474A-BDE8-480D7AA764AF}" destId="{540889F8-81E9-4A27-9247-A18632EE148B}" srcOrd="1" destOrd="0" parTransId="{B7B3B0FE-FE78-4F82-B64B-CEB2C9C0486E}" sibTransId="{A9E92041-861B-4B21-8616-FF784CB4ACD9}"/>
    <dgm:cxn modelId="{8505C8AD-89E0-4BCD-BB7D-89F3C74E0CF2}" type="presParOf" srcId="{66EE0A81-22D9-4B59-BEA9-26ADE4202AC8}" destId="{ECD877FF-4AD2-4E5B-B10F-04F375525D8D}" srcOrd="0" destOrd="0" presId="urn:microsoft.com/office/officeart/2005/8/layout/cycle6"/>
    <dgm:cxn modelId="{609640C7-236D-4D49-B31D-88C600258833}" type="presParOf" srcId="{66EE0A81-22D9-4B59-BEA9-26ADE4202AC8}" destId="{FBC41985-D45D-4470-89BD-D2940856784A}" srcOrd="1" destOrd="0" presId="urn:microsoft.com/office/officeart/2005/8/layout/cycle6"/>
    <dgm:cxn modelId="{42665FFE-99C6-47BE-8368-DBCC8F0149C3}" type="presParOf" srcId="{66EE0A81-22D9-4B59-BEA9-26ADE4202AC8}" destId="{FF4A9C11-288F-4C89-AD5D-DD5BF6230BC6}" srcOrd="2" destOrd="0" presId="urn:microsoft.com/office/officeart/2005/8/layout/cycle6"/>
    <dgm:cxn modelId="{432F325C-24D4-49D8-8DC0-D5392585BCDF}" type="presParOf" srcId="{66EE0A81-22D9-4B59-BEA9-26ADE4202AC8}" destId="{E2E87CD5-8E58-4D14-B506-F6152D0719B7}" srcOrd="3" destOrd="0" presId="urn:microsoft.com/office/officeart/2005/8/layout/cycle6"/>
    <dgm:cxn modelId="{AC3F5990-0D09-43A9-87EA-02FF479A5572}" type="presParOf" srcId="{66EE0A81-22D9-4B59-BEA9-26ADE4202AC8}" destId="{63F190EB-F699-4511-9B11-B27EC3A28B71}" srcOrd="4" destOrd="0" presId="urn:microsoft.com/office/officeart/2005/8/layout/cycle6"/>
    <dgm:cxn modelId="{BF6EAEC6-0640-4F6E-85F6-20AE00B4DE81}" type="presParOf" srcId="{66EE0A81-22D9-4B59-BEA9-26ADE4202AC8}" destId="{57774C85-02F1-488B-90B6-301DED4C3742}" srcOrd="5" destOrd="0" presId="urn:microsoft.com/office/officeart/2005/8/layout/cycle6"/>
    <dgm:cxn modelId="{680B2701-1419-4EF3-A12A-9764CD2C30EB}" type="presParOf" srcId="{66EE0A81-22D9-4B59-BEA9-26ADE4202AC8}" destId="{6F6F721D-0AC3-475C-A106-BB5C16E08B9E}" srcOrd="6" destOrd="0" presId="urn:microsoft.com/office/officeart/2005/8/layout/cycle6"/>
    <dgm:cxn modelId="{046C7930-0EC9-4B2A-B002-026F19DEDFFA}" type="presParOf" srcId="{66EE0A81-22D9-4B59-BEA9-26ADE4202AC8}" destId="{8B6C4A93-2869-4B8D-AA4A-19674BF95802}" srcOrd="7" destOrd="0" presId="urn:microsoft.com/office/officeart/2005/8/layout/cycle6"/>
    <dgm:cxn modelId="{9E4EB77D-94E6-41EE-BEAA-3FD3CF938755}" type="presParOf" srcId="{66EE0A81-22D9-4B59-BEA9-26ADE4202AC8}" destId="{1D584E4A-4F32-43DB-964B-F63BBD79FBC8}" srcOrd="8" destOrd="0" presId="urn:microsoft.com/office/officeart/2005/8/layout/cycle6"/>
    <dgm:cxn modelId="{B457BA0A-A082-434B-BC5A-54DD4D009D1C}" type="presParOf" srcId="{66EE0A81-22D9-4B59-BEA9-26ADE4202AC8}" destId="{51B34D31-0AEA-4198-A979-2BBA90CB4BE3}" srcOrd="9" destOrd="0" presId="urn:microsoft.com/office/officeart/2005/8/layout/cycle6"/>
    <dgm:cxn modelId="{2B7A5E6C-87EE-42BE-8E04-600A4AE85A8D}" type="presParOf" srcId="{66EE0A81-22D9-4B59-BEA9-26ADE4202AC8}" destId="{1B587DC3-0760-4918-B5F2-59DC2B64B240}" srcOrd="10" destOrd="0" presId="urn:microsoft.com/office/officeart/2005/8/layout/cycle6"/>
    <dgm:cxn modelId="{55FA3D03-90C2-4409-8947-737ED09AB3A3}" type="presParOf" srcId="{66EE0A81-22D9-4B59-BEA9-26ADE4202AC8}" destId="{EE4C0E34-9914-43DD-ADF1-51858687FAE2}" srcOrd="11" destOrd="0" presId="urn:microsoft.com/office/officeart/2005/8/layout/cycle6"/>
    <dgm:cxn modelId="{749DF398-94CD-4864-AC52-0575FF012A6F}" type="presParOf" srcId="{66EE0A81-22D9-4B59-BEA9-26ADE4202AC8}" destId="{2A97CD39-5325-4C95-B765-32909A4717C9}" srcOrd="12" destOrd="0" presId="urn:microsoft.com/office/officeart/2005/8/layout/cycle6"/>
    <dgm:cxn modelId="{D8802477-4685-464F-B257-6FFA25F45467}" type="presParOf" srcId="{66EE0A81-22D9-4B59-BEA9-26ADE4202AC8}" destId="{43BDCF3D-CD0C-4704-B3B2-59F9A86DD93A}" srcOrd="13" destOrd="0" presId="urn:microsoft.com/office/officeart/2005/8/layout/cycle6"/>
    <dgm:cxn modelId="{0868A957-6081-4A53-B0D0-39796C0FC5FB}" type="presParOf" srcId="{66EE0A81-22D9-4B59-BEA9-26ADE4202AC8}" destId="{EC72D028-C2F6-4F4E-98AE-C83771146B4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7323B-7AF7-4E74-8432-7C6C7EF452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78CF0AD-49BE-48A0-96B4-67C3405A5264}">
      <dgm:prSet phldrT="[Текст]"/>
      <dgm:spPr/>
      <dgm:t>
        <a:bodyPr/>
        <a:lstStyle/>
        <a:p>
          <a:r>
            <a:rPr lang="ru-RU" dirty="0"/>
            <a:t>Урожайность ягод</a:t>
          </a:r>
        </a:p>
      </dgm:t>
    </dgm:pt>
    <dgm:pt modelId="{A9C9F971-FA75-44E0-9171-44007594A115}" type="parTrans" cxnId="{08AF5F0C-8AC9-4A0C-99FC-C1D973298AC8}">
      <dgm:prSet/>
      <dgm:spPr/>
      <dgm:t>
        <a:bodyPr/>
        <a:lstStyle/>
        <a:p>
          <a:endParaRPr lang="ru-RU"/>
        </a:p>
      </dgm:t>
    </dgm:pt>
    <dgm:pt modelId="{4D43D4D1-5405-4399-8EDC-3E5F4F52FC85}" type="sibTrans" cxnId="{08AF5F0C-8AC9-4A0C-99FC-C1D973298AC8}">
      <dgm:prSet/>
      <dgm:spPr/>
      <dgm:t>
        <a:bodyPr/>
        <a:lstStyle/>
        <a:p>
          <a:endParaRPr lang="ru-RU"/>
        </a:p>
      </dgm:t>
    </dgm:pt>
    <dgm:pt modelId="{3F4EE3C2-C903-4A6C-A8CD-629FE90F6DE0}">
      <dgm:prSet phldrT="[Текст]"/>
      <dgm:spPr/>
      <dgm:t>
        <a:bodyPr/>
        <a:lstStyle/>
        <a:p>
          <a:r>
            <a:rPr lang="ru-RU" dirty="0"/>
            <a:t>ТЛУ</a:t>
          </a:r>
        </a:p>
      </dgm:t>
    </dgm:pt>
    <dgm:pt modelId="{C6F4ABB2-59ED-4BC8-BD15-64F3A115ECC3}" type="parTrans" cxnId="{7CB71EBD-6D17-4CB6-9951-50FE9A43FAC7}">
      <dgm:prSet/>
      <dgm:spPr/>
      <dgm:t>
        <a:bodyPr/>
        <a:lstStyle/>
        <a:p>
          <a:endParaRPr lang="ru-RU"/>
        </a:p>
      </dgm:t>
    </dgm:pt>
    <dgm:pt modelId="{92F9AB24-2479-4BB1-B0CB-BDFEFACC70EE}" type="sibTrans" cxnId="{7CB71EBD-6D17-4CB6-9951-50FE9A43FAC7}">
      <dgm:prSet/>
      <dgm:spPr/>
      <dgm:t>
        <a:bodyPr/>
        <a:lstStyle/>
        <a:p>
          <a:endParaRPr lang="ru-RU"/>
        </a:p>
      </dgm:t>
    </dgm:pt>
    <dgm:pt modelId="{314A8B70-8BB5-4044-8F01-45EED1FE47C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Категория земель</a:t>
          </a:r>
        </a:p>
        <a:p>
          <a:r>
            <a:rPr lang="ru-RU" dirty="0">
              <a:solidFill>
                <a:schemeClr val="tx1"/>
              </a:solidFill>
            </a:rPr>
            <a:t>Древостой/</a:t>
          </a:r>
        </a:p>
        <a:p>
          <a:r>
            <a:rPr lang="ru-RU" dirty="0">
              <a:solidFill>
                <a:schemeClr val="tx1"/>
              </a:solidFill>
            </a:rPr>
            <a:t>Вырубка</a:t>
          </a:r>
        </a:p>
      </dgm:t>
    </dgm:pt>
    <dgm:pt modelId="{0A915413-A2FB-44FF-B437-07CFAA89DF33}" type="parTrans" cxnId="{78022A33-BC1E-454E-A8F7-8545A7FDB79E}">
      <dgm:prSet/>
      <dgm:spPr/>
      <dgm:t>
        <a:bodyPr/>
        <a:lstStyle/>
        <a:p>
          <a:endParaRPr lang="ru-RU"/>
        </a:p>
      </dgm:t>
    </dgm:pt>
    <dgm:pt modelId="{1F6B05E3-32EE-422F-BD66-51E6AF589B82}" type="sibTrans" cxnId="{78022A33-BC1E-454E-A8F7-8545A7FDB79E}">
      <dgm:prSet/>
      <dgm:spPr/>
      <dgm:t>
        <a:bodyPr/>
        <a:lstStyle/>
        <a:p>
          <a:endParaRPr lang="ru-RU"/>
        </a:p>
      </dgm:t>
    </dgm:pt>
    <dgm:pt modelId="{7836DBD1-36FA-41A6-A521-00522266649E}">
      <dgm:prSet phldrT="[Текст]"/>
      <dgm:spPr/>
      <dgm:t>
        <a:bodyPr/>
        <a:lstStyle/>
        <a:p>
          <a:r>
            <a:rPr lang="ru-RU" dirty="0"/>
            <a:t>Преобладающая порода</a:t>
          </a:r>
        </a:p>
      </dgm:t>
    </dgm:pt>
    <dgm:pt modelId="{505A7D1B-D591-4838-8909-9636A48878B3}" type="parTrans" cxnId="{7884E250-E1D9-4911-A743-7EF7D710CF7C}">
      <dgm:prSet/>
      <dgm:spPr/>
      <dgm:t>
        <a:bodyPr/>
        <a:lstStyle/>
        <a:p>
          <a:endParaRPr lang="ru-RU"/>
        </a:p>
      </dgm:t>
    </dgm:pt>
    <dgm:pt modelId="{3691B5BC-77AB-4DEA-9D4B-CB4C550BC114}" type="sibTrans" cxnId="{7884E250-E1D9-4911-A743-7EF7D710CF7C}">
      <dgm:prSet/>
      <dgm:spPr/>
      <dgm:t>
        <a:bodyPr/>
        <a:lstStyle/>
        <a:p>
          <a:endParaRPr lang="ru-RU"/>
        </a:p>
      </dgm:t>
    </dgm:pt>
    <dgm:pt modelId="{24B41D78-5EB2-4C26-B85C-C8EBDC7B43D7}">
      <dgm:prSet/>
      <dgm:spPr/>
      <dgm:t>
        <a:bodyPr/>
        <a:lstStyle/>
        <a:p>
          <a:r>
            <a:rPr lang="ru-RU" dirty="0"/>
            <a:t>Возраст</a:t>
          </a:r>
        </a:p>
      </dgm:t>
    </dgm:pt>
    <dgm:pt modelId="{2B8FE575-2FDB-4660-9B11-B2A3031E4114}" type="parTrans" cxnId="{54C37714-F81B-4388-B6FA-745E2A31F6DD}">
      <dgm:prSet/>
      <dgm:spPr/>
      <dgm:t>
        <a:bodyPr/>
        <a:lstStyle/>
        <a:p>
          <a:endParaRPr lang="ru-RU"/>
        </a:p>
      </dgm:t>
    </dgm:pt>
    <dgm:pt modelId="{40EC85BC-D570-48F6-911C-963E024535DB}" type="sibTrans" cxnId="{54C37714-F81B-4388-B6FA-745E2A31F6DD}">
      <dgm:prSet/>
      <dgm:spPr/>
      <dgm:t>
        <a:bodyPr/>
        <a:lstStyle/>
        <a:p>
          <a:endParaRPr lang="ru-RU"/>
        </a:p>
      </dgm:t>
    </dgm:pt>
    <dgm:pt modelId="{32E29960-B458-4B3B-86E0-D8D38F75EE56}">
      <dgm:prSet/>
      <dgm:spPr/>
      <dgm:t>
        <a:bodyPr/>
        <a:lstStyle/>
        <a:p>
          <a:r>
            <a:rPr lang="ru-RU" dirty="0"/>
            <a:t>Полнота</a:t>
          </a:r>
        </a:p>
      </dgm:t>
    </dgm:pt>
    <dgm:pt modelId="{39E3CF7A-504B-46BC-A8CC-02C8C36B1A26}" type="parTrans" cxnId="{546E8FAF-1950-40CD-948B-E97F19A784E9}">
      <dgm:prSet/>
      <dgm:spPr/>
      <dgm:t>
        <a:bodyPr/>
        <a:lstStyle/>
        <a:p>
          <a:endParaRPr lang="ru-RU"/>
        </a:p>
      </dgm:t>
    </dgm:pt>
    <dgm:pt modelId="{9A77091D-8CB3-4372-B0B7-C6E3866621CC}" type="sibTrans" cxnId="{546E8FAF-1950-40CD-948B-E97F19A784E9}">
      <dgm:prSet/>
      <dgm:spPr/>
      <dgm:t>
        <a:bodyPr/>
        <a:lstStyle/>
        <a:p>
          <a:endParaRPr lang="ru-RU"/>
        </a:p>
      </dgm:t>
    </dgm:pt>
    <dgm:pt modelId="{0663DEB7-E4D3-4EA9-A34B-C2F431321657}" type="pres">
      <dgm:prSet presAssocID="{2BB7323B-7AF7-4E74-8432-7C6C7EF452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2A2905-1792-4A8F-B215-F12EB534124B}" type="pres">
      <dgm:prSet presAssocID="{178CF0AD-49BE-48A0-96B4-67C3405A5264}" presName="centerShape" presStyleLbl="node0" presStyleIdx="0" presStyleCnt="1"/>
      <dgm:spPr/>
      <dgm:t>
        <a:bodyPr/>
        <a:lstStyle/>
        <a:p>
          <a:endParaRPr lang="ru-RU"/>
        </a:p>
      </dgm:t>
    </dgm:pt>
    <dgm:pt modelId="{04EED206-EFED-4F98-9260-D4E3C77CC359}" type="pres">
      <dgm:prSet presAssocID="{C6F4ABB2-59ED-4BC8-BD15-64F3A115ECC3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427283A-31E9-4643-A5E7-1DC40784BA50}" type="pres">
      <dgm:prSet presAssocID="{3F4EE3C2-C903-4A6C-A8CD-629FE90F6D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266E-1D46-4FC2-B7FB-39699CFDB996}" type="pres">
      <dgm:prSet presAssocID="{0A915413-A2FB-44FF-B437-07CFAA89DF3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9C527CE8-4F49-4887-ADDE-FDA0B55D6A31}" type="pres">
      <dgm:prSet presAssocID="{314A8B70-8BB5-4044-8F01-45EED1FE47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EA2A0-D3E0-4B34-8CA3-215D846AA0C7}" type="pres">
      <dgm:prSet presAssocID="{505A7D1B-D591-4838-8909-9636A48878B3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6BD790E3-6DB9-4E07-9407-43A0C4FCE513}" type="pres">
      <dgm:prSet presAssocID="{7836DBD1-36FA-41A6-A521-00522266649E}" presName="node" presStyleLbl="node1" presStyleIdx="2" presStyleCnt="5" custRadScaleRad="100087" custRadScaleInc="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C15E0-990B-4009-981D-DC0F0EF239C0}" type="pres">
      <dgm:prSet presAssocID="{2B8FE575-2FDB-4660-9B11-B2A3031E4114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298FF698-4B60-4698-BA84-80ADC8E709AA}" type="pres">
      <dgm:prSet presAssocID="{24B41D78-5EB2-4C26-B85C-C8EBDC7B43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76657-34E0-408C-B2C7-4903EF02EEAA}" type="pres">
      <dgm:prSet presAssocID="{39E3CF7A-504B-46BC-A8CC-02C8C36B1A26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5F99E36C-A6E9-4489-BCA4-3395F57F19D6}" type="pres">
      <dgm:prSet presAssocID="{32E29960-B458-4B3B-86E0-D8D38F75EE5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E8FAF-1950-40CD-948B-E97F19A784E9}" srcId="{178CF0AD-49BE-48A0-96B4-67C3405A5264}" destId="{32E29960-B458-4B3B-86E0-D8D38F75EE56}" srcOrd="4" destOrd="0" parTransId="{39E3CF7A-504B-46BC-A8CC-02C8C36B1A26}" sibTransId="{9A77091D-8CB3-4372-B0B7-C6E3866621CC}"/>
    <dgm:cxn modelId="{78022A33-BC1E-454E-A8F7-8545A7FDB79E}" srcId="{178CF0AD-49BE-48A0-96B4-67C3405A5264}" destId="{314A8B70-8BB5-4044-8F01-45EED1FE47CE}" srcOrd="1" destOrd="0" parTransId="{0A915413-A2FB-44FF-B437-07CFAA89DF33}" sibTransId="{1F6B05E3-32EE-422F-BD66-51E6AF589B82}"/>
    <dgm:cxn modelId="{B9B69DAC-1821-4C34-A5A4-9333B081E9D7}" type="presOf" srcId="{39E3CF7A-504B-46BC-A8CC-02C8C36B1A26}" destId="{87476657-34E0-408C-B2C7-4903EF02EEAA}" srcOrd="0" destOrd="0" presId="urn:microsoft.com/office/officeart/2005/8/layout/radial4"/>
    <dgm:cxn modelId="{D7093C5F-33B2-4341-9A05-D765A7ED11EF}" type="presOf" srcId="{32E29960-B458-4B3B-86E0-D8D38F75EE56}" destId="{5F99E36C-A6E9-4489-BCA4-3395F57F19D6}" srcOrd="0" destOrd="0" presId="urn:microsoft.com/office/officeart/2005/8/layout/radial4"/>
    <dgm:cxn modelId="{25B44D2B-3E93-4F59-B271-D0B702DB8323}" type="presOf" srcId="{178CF0AD-49BE-48A0-96B4-67C3405A5264}" destId="{4A2A2905-1792-4A8F-B215-F12EB534124B}" srcOrd="0" destOrd="0" presId="urn:microsoft.com/office/officeart/2005/8/layout/radial4"/>
    <dgm:cxn modelId="{7884E250-E1D9-4911-A743-7EF7D710CF7C}" srcId="{178CF0AD-49BE-48A0-96B4-67C3405A5264}" destId="{7836DBD1-36FA-41A6-A521-00522266649E}" srcOrd="2" destOrd="0" parTransId="{505A7D1B-D591-4838-8909-9636A48878B3}" sibTransId="{3691B5BC-77AB-4DEA-9D4B-CB4C550BC114}"/>
    <dgm:cxn modelId="{33BE4463-A5A3-4880-B6C3-88D92D27A9DB}" type="presOf" srcId="{2B8FE575-2FDB-4660-9B11-B2A3031E4114}" destId="{84BC15E0-990B-4009-981D-DC0F0EF239C0}" srcOrd="0" destOrd="0" presId="urn:microsoft.com/office/officeart/2005/8/layout/radial4"/>
    <dgm:cxn modelId="{54C37714-F81B-4388-B6FA-745E2A31F6DD}" srcId="{178CF0AD-49BE-48A0-96B4-67C3405A5264}" destId="{24B41D78-5EB2-4C26-B85C-C8EBDC7B43D7}" srcOrd="3" destOrd="0" parTransId="{2B8FE575-2FDB-4660-9B11-B2A3031E4114}" sibTransId="{40EC85BC-D570-48F6-911C-963E024535DB}"/>
    <dgm:cxn modelId="{D0D5C540-B79B-486F-A52D-6FBA302206C5}" type="presOf" srcId="{24B41D78-5EB2-4C26-B85C-C8EBDC7B43D7}" destId="{298FF698-4B60-4698-BA84-80ADC8E709AA}" srcOrd="0" destOrd="0" presId="urn:microsoft.com/office/officeart/2005/8/layout/radial4"/>
    <dgm:cxn modelId="{821ECD92-553E-4A71-A0A5-0304678000E8}" type="presOf" srcId="{505A7D1B-D591-4838-8909-9636A48878B3}" destId="{8D0EA2A0-D3E0-4B34-8CA3-215D846AA0C7}" srcOrd="0" destOrd="0" presId="urn:microsoft.com/office/officeart/2005/8/layout/radial4"/>
    <dgm:cxn modelId="{6E7C8B50-5EF7-41D3-A2E6-7AAAD222EA4D}" type="presOf" srcId="{7836DBD1-36FA-41A6-A521-00522266649E}" destId="{6BD790E3-6DB9-4E07-9407-43A0C4FCE513}" srcOrd="0" destOrd="0" presId="urn:microsoft.com/office/officeart/2005/8/layout/radial4"/>
    <dgm:cxn modelId="{7A5F041A-81D1-43E7-B8E5-E4C8AFE50633}" type="presOf" srcId="{3F4EE3C2-C903-4A6C-A8CD-629FE90F6DE0}" destId="{B427283A-31E9-4643-A5E7-1DC40784BA50}" srcOrd="0" destOrd="0" presId="urn:microsoft.com/office/officeart/2005/8/layout/radial4"/>
    <dgm:cxn modelId="{D106192D-D220-4398-AF51-48DA96F4D65E}" type="presOf" srcId="{C6F4ABB2-59ED-4BC8-BD15-64F3A115ECC3}" destId="{04EED206-EFED-4F98-9260-D4E3C77CC359}" srcOrd="0" destOrd="0" presId="urn:microsoft.com/office/officeart/2005/8/layout/radial4"/>
    <dgm:cxn modelId="{1F6C0CD2-A4F0-4F53-A160-4819E91C4270}" type="presOf" srcId="{314A8B70-8BB5-4044-8F01-45EED1FE47CE}" destId="{9C527CE8-4F49-4887-ADDE-FDA0B55D6A31}" srcOrd="0" destOrd="0" presId="urn:microsoft.com/office/officeart/2005/8/layout/radial4"/>
    <dgm:cxn modelId="{08AF5F0C-8AC9-4A0C-99FC-C1D973298AC8}" srcId="{2BB7323B-7AF7-4E74-8432-7C6C7EF452FA}" destId="{178CF0AD-49BE-48A0-96B4-67C3405A5264}" srcOrd="0" destOrd="0" parTransId="{A9C9F971-FA75-44E0-9171-44007594A115}" sibTransId="{4D43D4D1-5405-4399-8EDC-3E5F4F52FC85}"/>
    <dgm:cxn modelId="{B2A6617E-4180-4839-87C8-D04CAE01FDF2}" type="presOf" srcId="{0A915413-A2FB-44FF-B437-07CFAA89DF33}" destId="{BD4E266E-1D46-4FC2-B7FB-39699CFDB996}" srcOrd="0" destOrd="0" presId="urn:microsoft.com/office/officeart/2005/8/layout/radial4"/>
    <dgm:cxn modelId="{62D4BD09-8C79-4A47-98FD-8A5A1D90C66C}" type="presOf" srcId="{2BB7323B-7AF7-4E74-8432-7C6C7EF452FA}" destId="{0663DEB7-E4D3-4EA9-A34B-C2F431321657}" srcOrd="0" destOrd="0" presId="urn:microsoft.com/office/officeart/2005/8/layout/radial4"/>
    <dgm:cxn modelId="{7CB71EBD-6D17-4CB6-9951-50FE9A43FAC7}" srcId="{178CF0AD-49BE-48A0-96B4-67C3405A5264}" destId="{3F4EE3C2-C903-4A6C-A8CD-629FE90F6DE0}" srcOrd="0" destOrd="0" parTransId="{C6F4ABB2-59ED-4BC8-BD15-64F3A115ECC3}" sibTransId="{92F9AB24-2479-4BB1-B0CB-BDFEFACC70EE}"/>
    <dgm:cxn modelId="{A8FF5486-DA9C-4365-AD20-A51B33F5B2EE}" type="presParOf" srcId="{0663DEB7-E4D3-4EA9-A34B-C2F431321657}" destId="{4A2A2905-1792-4A8F-B215-F12EB534124B}" srcOrd="0" destOrd="0" presId="urn:microsoft.com/office/officeart/2005/8/layout/radial4"/>
    <dgm:cxn modelId="{07EBA77C-1428-432A-B87E-E9CBE5373BE6}" type="presParOf" srcId="{0663DEB7-E4D3-4EA9-A34B-C2F431321657}" destId="{04EED206-EFED-4F98-9260-D4E3C77CC359}" srcOrd="1" destOrd="0" presId="urn:microsoft.com/office/officeart/2005/8/layout/radial4"/>
    <dgm:cxn modelId="{E40884AA-A64C-42DD-84E7-628D55709B22}" type="presParOf" srcId="{0663DEB7-E4D3-4EA9-A34B-C2F431321657}" destId="{B427283A-31E9-4643-A5E7-1DC40784BA50}" srcOrd="2" destOrd="0" presId="urn:microsoft.com/office/officeart/2005/8/layout/radial4"/>
    <dgm:cxn modelId="{4F94BB26-0275-4BCB-869A-73BBB7BC0126}" type="presParOf" srcId="{0663DEB7-E4D3-4EA9-A34B-C2F431321657}" destId="{BD4E266E-1D46-4FC2-B7FB-39699CFDB996}" srcOrd="3" destOrd="0" presId="urn:microsoft.com/office/officeart/2005/8/layout/radial4"/>
    <dgm:cxn modelId="{4F6D9225-6FCB-46C3-AA33-1CA8C0D7CDD7}" type="presParOf" srcId="{0663DEB7-E4D3-4EA9-A34B-C2F431321657}" destId="{9C527CE8-4F49-4887-ADDE-FDA0B55D6A31}" srcOrd="4" destOrd="0" presId="urn:microsoft.com/office/officeart/2005/8/layout/radial4"/>
    <dgm:cxn modelId="{C972CDE6-F0AE-4C2D-BD8D-4B84B84FCD76}" type="presParOf" srcId="{0663DEB7-E4D3-4EA9-A34B-C2F431321657}" destId="{8D0EA2A0-D3E0-4B34-8CA3-215D846AA0C7}" srcOrd="5" destOrd="0" presId="urn:microsoft.com/office/officeart/2005/8/layout/radial4"/>
    <dgm:cxn modelId="{0621A2CF-EEF1-4AF0-92AA-0E5A7183DAEE}" type="presParOf" srcId="{0663DEB7-E4D3-4EA9-A34B-C2F431321657}" destId="{6BD790E3-6DB9-4E07-9407-43A0C4FCE513}" srcOrd="6" destOrd="0" presId="urn:microsoft.com/office/officeart/2005/8/layout/radial4"/>
    <dgm:cxn modelId="{03A163A9-6478-4CDB-846D-DD22D14C903F}" type="presParOf" srcId="{0663DEB7-E4D3-4EA9-A34B-C2F431321657}" destId="{84BC15E0-990B-4009-981D-DC0F0EF239C0}" srcOrd="7" destOrd="0" presId="urn:microsoft.com/office/officeart/2005/8/layout/radial4"/>
    <dgm:cxn modelId="{2E429152-1FAF-4F69-9BA8-3D951F6C1B88}" type="presParOf" srcId="{0663DEB7-E4D3-4EA9-A34B-C2F431321657}" destId="{298FF698-4B60-4698-BA84-80ADC8E709AA}" srcOrd="8" destOrd="0" presId="urn:microsoft.com/office/officeart/2005/8/layout/radial4"/>
    <dgm:cxn modelId="{B9CD874D-24C4-4FDA-B2D5-20C318FF26FA}" type="presParOf" srcId="{0663DEB7-E4D3-4EA9-A34B-C2F431321657}" destId="{87476657-34E0-408C-B2C7-4903EF02EEAA}" srcOrd="9" destOrd="0" presId="urn:microsoft.com/office/officeart/2005/8/layout/radial4"/>
    <dgm:cxn modelId="{04AB08C1-9B66-4865-8CC4-BE68D8BD26C7}" type="presParOf" srcId="{0663DEB7-E4D3-4EA9-A34B-C2F431321657}" destId="{5F99E36C-A6E9-4489-BCA4-3395F57F19D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877FF-4AD2-4E5B-B10F-04F375525D8D}">
      <dsp:nvSpPr>
        <dsp:cNvPr id="0" name=""/>
        <dsp:cNvSpPr/>
      </dsp:nvSpPr>
      <dsp:spPr>
        <a:xfrm>
          <a:off x="1946354" y="319701"/>
          <a:ext cx="1575238" cy="1023905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Заготовка древесины</a:t>
          </a:r>
        </a:p>
      </dsp:txBody>
      <dsp:txXfrm>
        <a:off x="1996337" y="369684"/>
        <a:ext cx="1475272" cy="923939"/>
      </dsp:txXfrm>
    </dsp:sp>
    <dsp:sp modelId="{FF4A9C11-288F-4C89-AD5D-DD5BF6230BC6}">
      <dsp:nvSpPr>
        <dsp:cNvPr id="0" name=""/>
        <dsp:cNvSpPr/>
      </dsp:nvSpPr>
      <dsp:spPr>
        <a:xfrm>
          <a:off x="688657" y="831653"/>
          <a:ext cx="4090632" cy="4090632"/>
        </a:xfrm>
        <a:custGeom>
          <a:avLst/>
          <a:gdLst/>
          <a:ahLst/>
          <a:cxnLst/>
          <a:rect l="0" t="0" r="0" b="0"/>
          <a:pathLst>
            <a:path>
              <a:moveTo>
                <a:pt x="2843752" y="162282"/>
              </a:moveTo>
              <a:arcTo wR="2045316" hR="2045316" stAng="17578663" swAng="196107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87CD5-8E58-4D14-B506-F6152D0719B7}">
      <dsp:nvSpPr>
        <dsp:cNvPr id="0" name=""/>
        <dsp:cNvSpPr/>
      </dsp:nvSpPr>
      <dsp:spPr>
        <a:xfrm>
          <a:off x="3891565" y="1732979"/>
          <a:ext cx="1575238" cy="1023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Секвестрирование углерода</a:t>
          </a:r>
        </a:p>
      </dsp:txBody>
      <dsp:txXfrm>
        <a:off x="3941548" y="1782962"/>
        <a:ext cx="1475272" cy="923939"/>
      </dsp:txXfrm>
    </dsp:sp>
    <dsp:sp modelId="{57774C85-02F1-488B-90B6-301DED4C3742}">
      <dsp:nvSpPr>
        <dsp:cNvPr id="0" name=""/>
        <dsp:cNvSpPr/>
      </dsp:nvSpPr>
      <dsp:spPr>
        <a:xfrm>
          <a:off x="688657" y="831653"/>
          <a:ext cx="4090632" cy="4090632"/>
        </a:xfrm>
        <a:custGeom>
          <a:avLst/>
          <a:gdLst/>
          <a:ahLst/>
          <a:cxnLst/>
          <a:rect l="0" t="0" r="0" b="0"/>
          <a:pathLst>
            <a:path>
              <a:moveTo>
                <a:pt x="4087830" y="1938303"/>
              </a:moveTo>
              <a:arcTo wR="2045316" hR="2045316" stAng="21420052" swAng="21959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F721D-0AC3-475C-A106-BB5C16E08B9E}">
      <dsp:nvSpPr>
        <dsp:cNvPr id="0" name=""/>
        <dsp:cNvSpPr/>
      </dsp:nvSpPr>
      <dsp:spPr>
        <a:xfrm>
          <a:off x="3148561" y="4019712"/>
          <a:ext cx="1575238" cy="1023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Регулирование водного стока</a:t>
          </a:r>
        </a:p>
      </dsp:txBody>
      <dsp:txXfrm>
        <a:off x="3198544" y="4069695"/>
        <a:ext cx="1475272" cy="923939"/>
      </dsp:txXfrm>
    </dsp:sp>
    <dsp:sp modelId="{1D584E4A-4F32-43DB-964B-F63BBD79FBC8}">
      <dsp:nvSpPr>
        <dsp:cNvPr id="0" name=""/>
        <dsp:cNvSpPr/>
      </dsp:nvSpPr>
      <dsp:spPr>
        <a:xfrm>
          <a:off x="688657" y="831653"/>
          <a:ext cx="4090632" cy="4090632"/>
        </a:xfrm>
        <a:custGeom>
          <a:avLst/>
          <a:gdLst/>
          <a:ahLst/>
          <a:cxnLst/>
          <a:rect l="0" t="0" r="0" b="0"/>
          <a:pathLst>
            <a:path>
              <a:moveTo>
                <a:pt x="2451780" y="4049837"/>
              </a:moveTo>
              <a:arcTo wR="2045316" hR="2045316" stAng="4712240" swAng="137551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4D31-0AEA-4198-A979-2BBA90CB4BE3}">
      <dsp:nvSpPr>
        <dsp:cNvPr id="0" name=""/>
        <dsp:cNvSpPr/>
      </dsp:nvSpPr>
      <dsp:spPr>
        <a:xfrm>
          <a:off x="744147" y="4019712"/>
          <a:ext cx="1575238" cy="1023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Рекреация</a:t>
          </a:r>
        </a:p>
      </dsp:txBody>
      <dsp:txXfrm>
        <a:off x="794130" y="4069695"/>
        <a:ext cx="1475272" cy="923939"/>
      </dsp:txXfrm>
    </dsp:sp>
    <dsp:sp modelId="{EE4C0E34-9914-43DD-ADF1-51858687FAE2}">
      <dsp:nvSpPr>
        <dsp:cNvPr id="0" name=""/>
        <dsp:cNvSpPr/>
      </dsp:nvSpPr>
      <dsp:spPr>
        <a:xfrm>
          <a:off x="688657" y="831653"/>
          <a:ext cx="4090632" cy="4090632"/>
        </a:xfrm>
        <a:custGeom>
          <a:avLst/>
          <a:gdLst/>
          <a:ahLst/>
          <a:cxnLst/>
          <a:rect l="0" t="0" r="0" b="0"/>
          <a:pathLst>
            <a:path>
              <a:moveTo>
                <a:pt x="341729" y="3177177"/>
              </a:moveTo>
              <a:arcTo wR="2045316" hR="2045316" stAng="8783999" swAng="21959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7CD39-5325-4C95-B765-32909A4717C9}">
      <dsp:nvSpPr>
        <dsp:cNvPr id="0" name=""/>
        <dsp:cNvSpPr/>
      </dsp:nvSpPr>
      <dsp:spPr>
        <a:xfrm>
          <a:off x="1143" y="1732979"/>
          <a:ext cx="1575238" cy="1023905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Заготовка пищевой продукции</a:t>
          </a:r>
        </a:p>
      </dsp:txBody>
      <dsp:txXfrm>
        <a:off x="51126" y="1782962"/>
        <a:ext cx="1475272" cy="923939"/>
      </dsp:txXfrm>
    </dsp:sp>
    <dsp:sp modelId="{EC72D028-C2F6-4F4E-98AE-C83771146B4A}">
      <dsp:nvSpPr>
        <dsp:cNvPr id="0" name=""/>
        <dsp:cNvSpPr/>
      </dsp:nvSpPr>
      <dsp:spPr>
        <a:xfrm>
          <a:off x="688657" y="831653"/>
          <a:ext cx="4090632" cy="4090632"/>
        </a:xfrm>
        <a:custGeom>
          <a:avLst/>
          <a:gdLst/>
          <a:ahLst/>
          <a:cxnLst/>
          <a:rect l="0" t="0" r="0" b="0"/>
          <a:pathLst>
            <a:path>
              <a:moveTo>
                <a:pt x="356441" y="891617"/>
              </a:moveTo>
              <a:arcTo wR="2045316" hR="2045316" stAng="12860259" swAng="1961078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2905-1792-4A8F-B215-F12EB534124B}">
      <dsp:nvSpPr>
        <dsp:cNvPr id="0" name=""/>
        <dsp:cNvSpPr/>
      </dsp:nvSpPr>
      <dsp:spPr>
        <a:xfrm>
          <a:off x="2521844" y="2395170"/>
          <a:ext cx="1747729" cy="1747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Урожайность ягод</a:t>
          </a:r>
        </a:p>
      </dsp:txBody>
      <dsp:txXfrm>
        <a:off x="2777793" y="2651119"/>
        <a:ext cx="1235831" cy="1235831"/>
      </dsp:txXfrm>
    </dsp:sp>
    <dsp:sp modelId="{04EED206-EFED-4F98-9260-D4E3C77CC359}">
      <dsp:nvSpPr>
        <dsp:cNvPr id="0" name=""/>
        <dsp:cNvSpPr/>
      </dsp:nvSpPr>
      <dsp:spPr>
        <a:xfrm rot="10800000">
          <a:off x="830691" y="3019983"/>
          <a:ext cx="1598140" cy="4981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283A-31E9-4643-A5E7-1DC40784BA50}">
      <dsp:nvSpPr>
        <dsp:cNvPr id="0" name=""/>
        <dsp:cNvSpPr/>
      </dsp:nvSpPr>
      <dsp:spPr>
        <a:xfrm>
          <a:off x="519" y="2604898"/>
          <a:ext cx="1660342" cy="13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ТЛУ</a:t>
          </a:r>
        </a:p>
      </dsp:txBody>
      <dsp:txXfrm>
        <a:off x="39423" y="2643802"/>
        <a:ext cx="1582534" cy="1250466"/>
      </dsp:txXfrm>
    </dsp:sp>
    <dsp:sp modelId="{BD4E266E-1D46-4FC2-B7FB-39699CFDB996}">
      <dsp:nvSpPr>
        <dsp:cNvPr id="0" name=""/>
        <dsp:cNvSpPr/>
      </dsp:nvSpPr>
      <dsp:spPr>
        <a:xfrm rot="13500000">
          <a:off x="1347925" y="1771270"/>
          <a:ext cx="1598140" cy="4981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27CE8-4F49-4887-ADDE-FDA0B55D6A31}">
      <dsp:nvSpPr>
        <dsp:cNvPr id="0" name=""/>
        <dsp:cNvSpPr/>
      </dsp:nvSpPr>
      <dsp:spPr>
        <a:xfrm>
          <a:off x="751796" y="791156"/>
          <a:ext cx="1660342" cy="13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Категория земель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Древостой/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Вырубка</a:t>
          </a:r>
        </a:p>
      </dsp:txBody>
      <dsp:txXfrm>
        <a:off x="790700" y="830060"/>
        <a:ext cx="1582534" cy="1250466"/>
      </dsp:txXfrm>
    </dsp:sp>
    <dsp:sp modelId="{8D0EA2A0-D3E0-4B34-8CA3-215D846AA0C7}">
      <dsp:nvSpPr>
        <dsp:cNvPr id="0" name=""/>
        <dsp:cNvSpPr/>
      </dsp:nvSpPr>
      <dsp:spPr>
        <a:xfrm rot="16288884">
          <a:off x="2641269" y="1253449"/>
          <a:ext cx="1600248" cy="4981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790E3-6DB9-4E07-9407-43A0C4FCE513}">
      <dsp:nvSpPr>
        <dsp:cNvPr id="0" name=""/>
        <dsp:cNvSpPr/>
      </dsp:nvSpPr>
      <dsp:spPr>
        <a:xfrm>
          <a:off x="2631907" y="38506"/>
          <a:ext cx="1660342" cy="13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Преобладающая порода</a:t>
          </a:r>
        </a:p>
      </dsp:txBody>
      <dsp:txXfrm>
        <a:off x="2670811" y="77410"/>
        <a:ext cx="1582534" cy="1250466"/>
      </dsp:txXfrm>
    </dsp:sp>
    <dsp:sp modelId="{84BC15E0-990B-4009-981D-DC0F0EF239C0}">
      <dsp:nvSpPr>
        <dsp:cNvPr id="0" name=""/>
        <dsp:cNvSpPr/>
      </dsp:nvSpPr>
      <dsp:spPr>
        <a:xfrm rot="18900000">
          <a:off x="3845353" y="1771270"/>
          <a:ext cx="1598140" cy="4981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FF698-4B60-4698-BA84-80ADC8E709AA}">
      <dsp:nvSpPr>
        <dsp:cNvPr id="0" name=""/>
        <dsp:cNvSpPr/>
      </dsp:nvSpPr>
      <dsp:spPr>
        <a:xfrm>
          <a:off x="4379279" y="791156"/>
          <a:ext cx="1660342" cy="13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Возраст</a:t>
          </a:r>
        </a:p>
      </dsp:txBody>
      <dsp:txXfrm>
        <a:off x="4418183" y="830060"/>
        <a:ext cx="1582534" cy="1250466"/>
      </dsp:txXfrm>
    </dsp:sp>
    <dsp:sp modelId="{87476657-34E0-408C-B2C7-4903EF02EEAA}">
      <dsp:nvSpPr>
        <dsp:cNvPr id="0" name=""/>
        <dsp:cNvSpPr/>
      </dsp:nvSpPr>
      <dsp:spPr>
        <a:xfrm>
          <a:off x="4362587" y="3019983"/>
          <a:ext cx="1598140" cy="49810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9E36C-A6E9-4489-BCA4-3395F57F19D6}">
      <dsp:nvSpPr>
        <dsp:cNvPr id="0" name=""/>
        <dsp:cNvSpPr/>
      </dsp:nvSpPr>
      <dsp:spPr>
        <a:xfrm>
          <a:off x="5130556" y="2604898"/>
          <a:ext cx="1660342" cy="1328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Полнота</a:t>
          </a:r>
        </a:p>
      </dsp:txBody>
      <dsp:txXfrm>
        <a:off x="5169460" y="2643802"/>
        <a:ext cx="1582534" cy="125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B22F2E-B351-4B20-8E14-8F684368BFF9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E2FBBE8-6D0A-4E02-89C3-886FD6627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5434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E846-7FD1-40E3-B0F7-744D9CF32C7B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BE31-D041-4597-8CCD-3FE7C99D05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AC75-20BB-44C8-A434-5BB8F98600F6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AE9E0-43F3-489A-BA87-65ABBE4777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BFD3E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BFD3E4"/>
                </a:solidFill>
                <a:latin typeface="Arial" panose="020B0604020202020204" pitchFamily="34" charset="0"/>
              </a:rPr>
              <a:t>”</a:t>
            </a:r>
            <a:endParaRPr lang="en-US" altLang="ru-RU">
              <a:solidFill>
                <a:srgbClr val="BFD3E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1D3A-FB92-4937-9F25-8E41E268085D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9FB4E28-96AD-42C4-AA6B-7E31D09866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CEFD-A20E-4DAC-85A4-2C71CA99E7C7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A0FD-5E57-4B4E-BC59-90B99BCE6C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BFD3E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BFD3E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FA95-4991-4280-BC01-501CDD2B5E00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090FDBE-441B-46D5-BBA6-959EE88C18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7111-B20F-4AEA-B12E-2574CF87E810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6F0218-D441-408A-BFD9-238DE711EC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2982-C4D4-4F61-BA56-D1A9D8DAEA30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69400-DC1A-41A7-AC86-3BB1997450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22DA3-DEA7-4C70-8408-782DF78B1BE9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C392B-4E23-466A-BA3C-9A0B7675AB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4A4-B0A1-400D-B1EB-E09A36FF04BE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9FDB-5668-4AFE-87A9-2E126205A3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D2DA-A2D7-499E-B97D-69C7F732D59C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BA64-7184-4338-8F79-B6296C8C57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6355-50D1-4ADC-A746-6B7DA156B63E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AF02C-CA65-4FD9-8C8E-14CC11D6C1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07D1-DD08-4E6C-B102-132C032C07F8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8E5B-5A42-4925-B24B-7505E5BCF0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5A7A-6411-4507-8100-F72D505946DF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8B0E-8557-4ECD-8DA4-EFCD2BFEDC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0FB4-5A96-481D-B61B-FC424AE58289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696AF-B4DA-4C7C-85E4-4B30954848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68B6-D63A-4CDF-89E3-E34472FBDC47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AE4FD-CE1B-4452-AC37-1ADDE96315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C988-0E27-4722-B326-375CFC34876F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5DAEC-4BE1-49D5-B650-DF4D7F591C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645A2-3BFA-4903-948A-F83CEAE254F2}" type="datetime1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2CAF5B83-6838-49C3-A966-3B425AEEC3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6" r:id="rId11"/>
    <p:sldLayoutId id="2147484141" r:id="rId12"/>
    <p:sldLayoutId id="2147484147" r:id="rId13"/>
    <p:sldLayoutId id="2147484142" r:id="rId14"/>
    <p:sldLayoutId id="2147484143" r:id="rId15"/>
    <p:sldLayoutId id="2147484144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0763" y="1871663"/>
            <a:ext cx="8632825" cy="24431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Долгосрочное прогнозирование динамики урожайности лесных ягод при разных сценариях лесопользования для лесов европейской части России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275" y="4741863"/>
            <a:ext cx="8012113" cy="13573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аспирантка 4-го года обучения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Колычева Анна Александровна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б. н. Чумаченко Сергей Иванович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371600" y="263525"/>
            <a:ext cx="7902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науки </a:t>
            </a:r>
          </a:p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по проблемам экологии и продуктивности лесов </a:t>
            </a:r>
          </a:p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академии наук 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4048125" y="6199188"/>
            <a:ext cx="2446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Москва,  14 мая 2021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47" y="130205"/>
            <a:ext cx="11209337" cy="97950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Регрессионная зависимость урожайности ягод от освещенности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6E8AF02C-CA65-4FD9-8C8E-14CC11D6C1D1}" type="slidenum">
              <a:rPr lang="ru-RU" altLang="ru-RU" sz="1800" smtClean="0">
                <a:solidFill>
                  <a:schemeClr val="bg1"/>
                </a:solidFill>
              </a:rPr>
              <a:pPr/>
              <a:t>10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AF79E5D-E71B-4B54-99F5-F529BB51E7B7}"/>
              </a:ext>
            </a:extLst>
          </p:cNvPr>
          <p:cNvSpPr/>
          <p:nvPr/>
        </p:nvSpPr>
        <p:spPr>
          <a:xfrm>
            <a:off x="28202" y="3283224"/>
            <a:ext cx="3918283" cy="3179970"/>
          </a:xfrm>
          <a:prstGeom prst="round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А3,В3,С3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 </a:t>
            </a:r>
            <a:r>
              <a:rPr lang="ru-RU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chemeClr val="tx1"/>
                </a:solidFill>
              </a:rPr>
              <a:t>-0.6*FAR0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+24.12*FAR0-85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0,8123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В2,С2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 </a:t>
            </a:r>
            <a:r>
              <a:rPr lang="ru-RU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chemeClr val="tx1"/>
                </a:solidFill>
              </a:rPr>
              <a:t>-0.9*FAR0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+41.5*FAR0-296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0,8421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А4, В4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Y=-0.3*FAR0</a:t>
            </a:r>
            <a:r>
              <a:rPr lang="ru-RU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+16.5 FAR0-68,9</a:t>
            </a:r>
            <a:endParaRPr lang="ru-RU" b="1" dirty="0">
              <a:solidFill>
                <a:schemeClr val="tx1"/>
              </a:solidFill>
            </a:endParaRP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0,772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132FCF1-57E0-4905-96AD-D4E8C24BC94A}"/>
              </a:ext>
            </a:extLst>
          </p:cNvPr>
          <p:cNvSpPr/>
          <p:nvPr/>
        </p:nvSpPr>
        <p:spPr>
          <a:xfrm>
            <a:off x="4153379" y="3761738"/>
            <a:ext cx="3872499" cy="3009233"/>
          </a:xfrm>
          <a:prstGeom prst="roundRect">
            <a:avLst/>
          </a:prstGeom>
          <a:blipFill dpi="0" rotWithShape="1">
            <a:blip r:embed="rId3">
              <a:alphaModFix amt="1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А2, В2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ru-RU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chemeClr val="tx1"/>
                </a:solidFill>
              </a:rPr>
              <a:t>16.3*ln(FAR0) - 14.3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0,8869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А3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ru-RU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chemeClr val="tx1"/>
                </a:solidFill>
              </a:rPr>
              <a:t>27.1*ln(FAR0) – 49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0,7603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В3,С3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ru-RU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chemeClr val="tx1"/>
                </a:solidFill>
              </a:rPr>
              <a:t>-21.7*ln(FAR0) + 9.1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0,7259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5A64563-2D66-40CD-BE97-6404F2C8BFE6}"/>
              </a:ext>
            </a:extLst>
          </p:cNvPr>
          <p:cNvSpPr/>
          <p:nvPr/>
        </p:nvSpPr>
        <p:spPr>
          <a:xfrm>
            <a:off x="8232772" y="3299791"/>
            <a:ext cx="3870435" cy="3317292"/>
          </a:xfrm>
          <a:prstGeom prst="roundRect">
            <a:avLst/>
          </a:prstGeom>
          <a:blipFill dpi="0" rotWithShape="1">
            <a:blip r:embed="rId4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А2,А3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 </a:t>
            </a:r>
            <a:r>
              <a:rPr lang="ru-RU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chemeClr val="tx1"/>
                </a:solidFill>
              </a:rPr>
              <a:t>0.8*FAR0+12.3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0,8378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В2,В3,В4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ru-RU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chemeClr val="tx1"/>
                </a:solidFill>
              </a:rPr>
              <a:t>1.1*FAR0+2.5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0,9563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С3,С4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ru-RU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chemeClr val="tx1"/>
                </a:solidFill>
              </a:rPr>
              <a:t>0.5*FAR0+97.8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0,9323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Д2,Д3,Д4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r>
              <a:rPr lang="ru-RU" b="1" dirty="0">
                <a:solidFill>
                  <a:schemeClr val="tx1"/>
                </a:solidFill>
              </a:rPr>
              <a:t> = </a:t>
            </a:r>
            <a:r>
              <a:rPr lang="en-US" b="1" dirty="0">
                <a:solidFill>
                  <a:schemeClr val="tx1"/>
                </a:solidFill>
              </a:rPr>
              <a:t>0.5*FAR0+105.5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R² = 0,792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A196E-3097-4C92-8BDA-0E5570C5AF8D}"/>
              </a:ext>
            </a:extLst>
          </p:cNvPr>
          <p:cNvSpPr txBox="1"/>
          <p:nvPr/>
        </p:nvSpPr>
        <p:spPr>
          <a:xfrm flipH="1">
            <a:off x="372862" y="6463194"/>
            <a:ext cx="3780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где </a:t>
            </a:r>
            <a:r>
              <a:rPr lang="en-US" sz="1400" dirty="0"/>
              <a:t>Y</a:t>
            </a:r>
            <a:r>
              <a:rPr lang="ru-RU" sz="1400" dirty="0"/>
              <a:t> – урожайность лесных ягод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1E8C7-3F01-4EE0-A92E-AFFD2C8E5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26" y="705523"/>
            <a:ext cx="3892249" cy="23343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AC710-AFAD-4D7D-A0AC-871AEA82F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441" y="1367656"/>
            <a:ext cx="3892251" cy="23394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F4E36E-7BBE-483C-82ED-DBE05BC42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958" y="700345"/>
            <a:ext cx="3892249" cy="233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482841" y="646263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8770676-15E1-4F46-A040-71E3A57425EA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11</a:t>
            </a:fld>
            <a:endParaRPr lang="ru-RU" altLang="ru-R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1575073" y="86928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Объекты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0787" t="18101" r="38847" b="6048"/>
          <a:stretch/>
        </p:blipFill>
        <p:spPr>
          <a:xfrm>
            <a:off x="7793907" y="651315"/>
            <a:ext cx="4342190" cy="5065436"/>
          </a:xfrm>
          <a:prstGeom prst="rect">
            <a:avLst/>
          </a:prstGeom>
          <a:ln w="82550"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Блок-схема: объединение 10"/>
          <p:cNvSpPr/>
          <p:nvPr/>
        </p:nvSpPr>
        <p:spPr>
          <a:xfrm>
            <a:off x="8400058" y="1202741"/>
            <a:ext cx="293688" cy="271463"/>
          </a:xfrm>
          <a:prstGeom prst="flowChartMerg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9032224" y="4587718"/>
            <a:ext cx="295275" cy="273050"/>
          </a:xfrm>
          <a:prstGeom prst="flowChartMerg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4947" y="3752741"/>
            <a:ext cx="311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8509371" y="5253739"/>
            <a:ext cx="345440" cy="290830"/>
          </a:xfrm>
          <a:prstGeom prst="ellipse">
            <a:avLst/>
          </a:prstGeom>
          <a:solidFill>
            <a:srgbClr val="F362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3" name="TextBox 16"/>
          <p:cNvSpPr txBox="1">
            <a:spLocks noChangeArrowheads="1"/>
          </p:cNvSpPr>
          <p:nvPr/>
        </p:nvSpPr>
        <p:spPr bwMode="auto">
          <a:xfrm>
            <a:off x="8546902" y="5245167"/>
            <a:ext cx="236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/>
              <a:t>Э</a:t>
            </a:r>
          </a:p>
        </p:txBody>
      </p:sp>
      <p:sp>
        <p:nvSpPr>
          <p:cNvPr id="29" name="Овал 28"/>
          <p:cNvSpPr/>
          <p:nvPr/>
        </p:nvSpPr>
        <p:spPr>
          <a:xfrm>
            <a:off x="9334731" y="4679483"/>
            <a:ext cx="345440" cy="29083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9389182" y="4662338"/>
            <a:ext cx="236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/>
              <a:t>Э</a:t>
            </a:r>
          </a:p>
        </p:txBody>
      </p:sp>
      <p:sp>
        <p:nvSpPr>
          <p:cNvPr id="30" name="Овал 29"/>
          <p:cNvSpPr/>
          <p:nvPr/>
        </p:nvSpPr>
        <p:spPr>
          <a:xfrm>
            <a:off x="8109069" y="1190614"/>
            <a:ext cx="345440" cy="295715"/>
          </a:xfrm>
          <a:prstGeom prst="ellipse">
            <a:avLst/>
          </a:prstGeom>
          <a:solidFill>
            <a:srgbClr val="F636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1" name="TextBox 1"/>
          <p:cNvSpPr txBox="1">
            <a:spLocks noChangeArrowheads="1"/>
          </p:cNvSpPr>
          <p:nvPr/>
        </p:nvSpPr>
        <p:spPr bwMode="auto">
          <a:xfrm>
            <a:off x="8163522" y="1166229"/>
            <a:ext cx="198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/>
              <a:t>Э</a:t>
            </a:r>
          </a:p>
        </p:txBody>
      </p:sp>
      <p:sp>
        <p:nvSpPr>
          <p:cNvPr id="33" name="Блок-схема: объединение 32"/>
          <p:cNvSpPr/>
          <p:nvPr/>
        </p:nvSpPr>
        <p:spPr>
          <a:xfrm>
            <a:off x="8214096" y="2098939"/>
            <a:ext cx="295275" cy="273050"/>
          </a:xfrm>
          <a:prstGeom prst="flowChartMerg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04128"/>
              </p:ext>
            </p:extLst>
          </p:nvPr>
        </p:nvGraphicFramePr>
        <p:xfrm>
          <a:off x="-1" y="693615"/>
          <a:ext cx="779390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750">
                  <a:extLst>
                    <a:ext uri="{9D8B030D-6E8A-4147-A177-3AD203B41FA5}">
                      <a16:colId xmlns:a16="http://schemas.microsoft.com/office/drawing/2014/main" val="689769766"/>
                    </a:ext>
                  </a:extLst>
                </a:gridCol>
                <a:gridCol w="834607">
                  <a:extLst>
                    <a:ext uri="{9D8B030D-6E8A-4147-A177-3AD203B41FA5}">
                      <a16:colId xmlns:a16="http://schemas.microsoft.com/office/drawing/2014/main" val="1623872752"/>
                    </a:ext>
                  </a:extLst>
                </a:gridCol>
              </a:tblGrid>
              <a:tr h="5123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Объект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Зона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Площадь,</a:t>
                      </a:r>
                    </a:p>
                    <a:p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га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Состав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Возраст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288000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Полнота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6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B0F0"/>
                          </a:solidFill>
                        </a:rPr>
                        <a:t>Модельные объекты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r>
                        <a:rPr lang="ru-RU" sz="1400" dirty="0"/>
                        <a:t>Московская область</a:t>
                      </a:r>
                    </a:p>
                    <a:p>
                      <a:r>
                        <a:rPr lang="ru-RU" sz="1400" dirty="0" err="1"/>
                        <a:t>Данковское</a:t>
                      </a:r>
                      <a:r>
                        <a:rPr lang="ru-RU" sz="1400" dirty="0"/>
                        <a:t> лесничество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Хвойно-широколиственных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6837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6Б2Е1С1ОС+Д+ЛП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53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0.73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r>
                        <a:rPr lang="ru-RU" sz="1400" dirty="0"/>
                        <a:t>Нижегородская область</a:t>
                      </a:r>
                    </a:p>
                    <a:p>
                      <a:r>
                        <a:rPr lang="ru-RU" sz="1400" dirty="0"/>
                        <a:t>Серая лошадь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8238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5С3Б1ОС1Е+Д+ЛП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58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0.68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r>
                        <a:rPr lang="ru-RU" sz="1400" dirty="0"/>
                        <a:t>Ленинградская</a:t>
                      </a:r>
                    </a:p>
                    <a:p>
                      <a:r>
                        <a:rPr lang="ru-RU" sz="1400" dirty="0"/>
                        <a:t>Тихвинское лесничество (часть)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Южная тайга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4C3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Е2Б1ОС+ОЛС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266">
                <a:tc>
                  <a:txBody>
                    <a:bodyPr/>
                    <a:lstStyle/>
                    <a:p>
                      <a:r>
                        <a:rPr lang="ru-RU" sz="1400" dirty="0"/>
                        <a:t>Республика Карелия</a:t>
                      </a:r>
                    </a:p>
                    <a:p>
                      <a:r>
                        <a:rPr lang="ru-RU" sz="1400" dirty="0"/>
                        <a:t>Водосбор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р.Маньга</a:t>
                      </a:r>
                      <a:endParaRPr lang="ru-RU" sz="1400" baseline="0" dirty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r>
                        <a:rPr lang="ru-RU" sz="1400" baseline="0" dirty="0"/>
                        <a:t> тайга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16775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5Б3Е2С+ОС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0.69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61" y="4947142"/>
            <a:ext cx="3238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86898"/>
              </p:ext>
            </p:extLst>
          </p:nvPr>
        </p:nvGraphicFramePr>
        <p:xfrm>
          <a:off x="-1" y="4418895"/>
          <a:ext cx="7719237" cy="248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7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B0F0"/>
                          </a:solidFill>
                        </a:rPr>
                        <a:t>Экспериментальные</a:t>
                      </a:r>
                      <a:r>
                        <a:rPr lang="ru-RU" sz="1400" baseline="0" dirty="0">
                          <a:solidFill>
                            <a:srgbClr val="00B0F0"/>
                          </a:solidFill>
                        </a:rPr>
                        <a:t> точки</a:t>
                      </a:r>
                      <a:endParaRPr lang="ru-RU" sz="1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87">
                <a:tc>
                  <a:txBody>
                    <a:bodyPr/>
                    <a:lstStyle/>
                    <a:p>
                      <a:r>
                        <a:rPr lang="ru-RU" sz="1400" dirty="0"/>
                        <a:t>Брянская область</a:t>
                      </a:r>
                    </a:p>
                    <a:p>
                      <a:r>
                        <a:rPr lang="ru-RU" sz="1400" dirty="0"/>
                        <a:t>«Брянский лес»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/>
                        <a:t>Хвойно-широколиственных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87">
                <a:tc>
                  <a:txBody>
                    <a:bodyPr/>
                    <a:lstStyle/>
                    <a:p>
                      <a:r>
                        <a:rPr lang="ru-RU" sz="1400" dirty="0"/>
                        <a:t>Московская область</a:t>
                      </a:r>
                    </a:p>
                    <a:p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Приоксско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-Террасный заповедник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87">
                <a:tc>
                  <a:txBody>
                    <a:bodyPr/>
                    <a:lstStyle/>
                    <a:p>
                      <a:r>
                        <a:rPr lang="ru-RU" sz="1400" dirty="0"/>
                        <a:t>Республика Карелия</a:t>
                      </a:r>
                    </a:p>
                    <a:p>
                      <a:r>
                        <a:rPr lang="ru-RU" sz="1400" dirty="0"/>
                        <a:t>Пробные</a:t>
                      </a:r>
                      <a:r>
                        <a:rPr lang="ru-RU" sz="1400" baseline="0" dirty="0"/>
                        <a:t> площади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 тайга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3" y="1979876"/>
            <a:ext cx="311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3" y="2638019"/>
            <a:ext cx="2921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58" y="3370521"/>
            <a:ext cx="311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16" y="4049678"/>
            <a:ext cx="304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02" y="5716751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95" y="4970313"/>
            <a:ext cx="365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58" y="6343059"/>
            <a:ext cx="3651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3" y="4970313"/>
            <a:ext cx="32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33" y="5704341"/>
            <a:ext cx="32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95" y="6348374"/>
            <a:ext cx="32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14906" y="1096200"/>
            <a:ext cx="4266004" cy="235793"/>
          </a:xfrm>
        </p:spPr>
        <p:txBody>
          <a:bodyPr/>
          <a:lstStyle/>
          <a:p>
            <a:r>
              <a:rPr lang="ru-RU" sz="1800" dirty="0"/>
              <a:t>ПП </a:t>
            </a:r>
            <a:r>
              <a:rPr lang="ru-RU" sz="1800" b="1" dirty="0">
                <a:solidFill>
                  <a:schemeClr val="tx1"/>
                </a:solidFill>
              </a:rPr>
              <a:t>Приокско</a:t>
            </a:r>
            <a:r>
              <a:rPr lang="ru-RU" sz="1800" dirty="0">
                <a:solidFill>
                  <a:schemeClr val="tx1"/>
                </a:solidFill>
              </a:rPr>
              <a:t>-Т</a:t>
            </a:r>
            <a:r>
              <a:rPr lang="ru-RU" sz="1800" dirty="0"/>
              <a:t>еррасного заповедника - </a:t>
            </a:r>
            <a:r>
              <a:rPr lang="ru-RU" sz="1800" b="1" dirty="0">
                <a:solidFill>
                  <a:srgbClr val="FF0000"/>
                </a:solidFill>
              </a:rPr>
              <a:t>брусника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244133"/>
              </p:ext>
            </p:extLst>
          </p:nvPr>
        </p:nvGraphicFramePr>
        <p:xfrm>
          <a:off x="272619" y="1466679"/>
          <a:ext cx="393026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565">
                  <a:extLst>
                    <a:ext uri="{9D8B030D-6E8A-4147-A177-3AD203B41FA5}">
                      <a16:colId xmlns:a16="http://schemas.microsoft.com/office/drawing/2014/main" val="2330568048"/>
                    </a:ext>
                  </a:extLst>
                </a:gridCol>
                <a:gridCol w="982565">
                  <a:extLst>
                    <a:ext uri="{9D8B030D-6E8A-4147-A177-3AD203B41FA5}">
                      <a16:colId xmlns:a16="http://schemas.microsoft.com/office/drawing/2014/main" val="1275361178"/>
                    </a:ext>
                  </a:extLst>
                </a:gridCol>
                <a:gridCol w="982565">
                  <a:extLst>
                    <a:ext uri="{9D8B030D-6E8A-4147-A177-3AD203B41FA5}">
                      <a16:colId xmlns:a16="http://schemas.microsoft.com/office/drawing/2014/main" val="2780175209"/>
                    </a:ext>
                  </a:extLst>
                </a:gridCol>
                <a:gridCol w="982565">
                  <a:extLst>
                    <a:ext uri="{9D8B030D-6E8A-4147-A177-3AD203B41FA5}">
                      <a16:colId xmlns:a16="http://schemas.microsoft.com/office/drawing/2014/main" val="1194622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933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6С2Е2Б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6С2Е2Б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7С1Е2Б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811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5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82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841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Бонитет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97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ТЛУ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25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2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Подрост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3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05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47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60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Подлесок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514220"/>
                  </a:ext>
                </a:extLst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8006382" y="637834"/>
            <a:ext cx="4185618" cy="576262"/>
          </a:xfrm>
        </p:spPr>
        <p:txBody>
          <a:bodyPr/>
          <a:lstStyle/>
          <a:p>
            <a:r>
              <a:rPr lang="ru-RU" sz="1800" dirty="0"/>
              <a:t>ПП заповедника «Брянский лес» - </a:t>
            </a:r>
            <a:r>
              <a:rPr lang="ru-RU" sz="1800" b="1" dirty="0">
                <a:solidFill>
                  <a:srgbClr val="481DB5"/>
                </a:solidFill>
              </a:rPr>
              <a:t>черника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06992040"/>
              </p:ext>
            </p:extLst>
          </p:nvPr>
        </p:nvGraphicFramePr>
        <p:xfrm>
          <a:off x="9203679" y="1499187"/>
          <a:ext cx="2811111" cy="481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037">
                  <a:extLst>
                    <a:ext uri="{9D8B030D-6E8A-4147-A177-3AD203B41FA5}">
                      <a16:colId xmlns:a16="http://schemas.microsoft.com/office/drawing/2014/main" val="489469700"/>
                    </a:ext>
                  </a:extLst>
                </a:gridCol>
                <a:gridCol w="937037">
                  <a:extLst>
                    <a:ext uri="{9D8B030D-6E8A-4147-A177-3AD203B41FA5}">
                      <a16:colId xmlns:a16="http://schemas.microsoft.com/office/drawing/2014/main" val="845605546"/>
                    </a:ext>
                  </a:extLst>
                </a:gridCol>
                <a:gridCol w="937037">
                  <a:extLst>
                    <a:ext uri="{9D8B030D-6E8A-4147-A177-3AD203B41FA5}">
                      <a16:colId xmlns:a16="http://schemas.microsoft.com/office/drawing/2014/main" val="2252586152"/>
                    </a:ext>
                  </a:extLst>
                </a:gridCol>
              </a:tblGrid>
              <a:tr h="31230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49775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10С+Б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9С1Б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153459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441228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4969589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3241806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Бонитет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4289414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4750115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925353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6Д4Б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6446835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1759720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3621625"/>
                  </a:ext>
                </a:extLst>
              </a:tr>
              <a:tr h="406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959469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6E8AF02C-CA65-4FD9-8C8E-14CC11D6C1D1}" type="slidenum">
              <a:rPr lang="ru-RU" altLang="ru-RU" sz="1800" smtClean="0">
                <a:solidFill>
                  <a:schemeClr val="bg1"/>
                </a:solidFill>
              </a:rPr>
              <a:pPr/>
              <a:t>12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685" y="1532726"/>
            <a:ext cx="3676838" cy="229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840" y="4176262"/>
            <a:ext cx="4102033" cy="23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C4833C4-CA18-43C3-8B86-4E674607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129209"/>
            <a:ext cx="7624642" cy="44119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Проверка урожайности ягодников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59788" y="3116910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42775" y="2681738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66128" y="2893773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33212" y="3202928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14875" y="3002441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16072" y="3210696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86868" y="3349648"/>
            <a:ext cx="54746" cy="502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618919" y="5415466"/>
            <a:ext cx="54746" cy="50237"/>
          </a:xfrm>
          <a:prstGeom prst="ellipse">
            <a:avLst/>
          </a:prstGeom>
          <a:solidFill>
            <a:srgbClr val="481DB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flipV="1">
            <a:off x="6431277" y="5196143"/>
            <a:ext cx="60963" cy="45719"/>
          </a:xfrm>
          <a:prstGeom prst="ellipse">
            <a:avLst/>
          </a:prstGeom>
          <a:solidFill>
            <a:srgbClr val="481DB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254237" y="5949529"/>
            <a:ext cx="54746" cy="50237"/>
          </a:xfrm>
          <a:prstGeom prst="ellipse">
            <a:avLst/>
          </a:prstGeom>
          <a:solidFill>
            <a:srgbClr val="481DB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56055" y="5924410"/>
            <a:ext cx="54746" cy="50237"/>
          </a:xfrm>
          <a:prstGeom prst="ellipse">
            <a:avLst/>
          </a:prstGeom>
          <a:solidFill>
            <a:srgbClr val="481DB5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885058"/>
              </p:ext>
            </p:extLst>
          </p:nvPr>
        </p:nvGraphicFramePr>
        <p:xfrm>
          <a:off x="249446" y="785662"/>
          <a:ext cx="11518485" cy="564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9045">
                  <a:extLst>
                    <a:ext uri="{9D8B030D-6E8A-4147-A177-3AD203B41FA5}">
                      <a16:colId xmlns:a16="http://schemas.microsoft.com/office/drawing/2014/main" val="2442166089"/>
                    </a:ext>
                  </a:extLst>
                </a:gridCol>
                <a:gridCol w="2197726">
                  <a:extLst>
                    <a:ext uri="{9D8B030D-6E8A-4147-A177-3AD203B41FA5}">
                      <a16:colId xmlns:a16="http://schemas.microsoft.com/office/drawing/2014/main" val="2872313222"/>
                    </a:ext>
                  </a:extLst>
                </a:gridCol>
                <a:gridCol w="2197726">
                  <a:extLst>
                    <a:ext uri="{9D8B030D-6E8A-4147-A177-3AD203B41FA5}">
                      <a16:colId xmlns:a16="http://schemas.microsoft.com/office/drawing/2014/main" val="3155084005"/>
                    </a:ext>
                  </a:extLst>
                </a:gridCol>
                <a:gridCol w="2251306">
                  <a:extLst>
                    <a:ext uri="{9D8B030D-6E8A-4147-A177-3AD203B41FA5}">
                      <a16:colId xmlns:a16="http://schemas.microsoft.com/office/drawing/2014/main" val="4294196670"/>
                    </a:ext>
                  </a:extLst>
                </a:gridCol>
                <a:gridCol w="2102682">
                  <a:extLst>
                    <a:ext uri="{9D8B030D-6E8A-4147-A177-3AD203B41FA5}">
                      <a16:colId xmlns:a16="http://schemas.microsoft.com/office/drawing/2014/main" val="2211750157"/>
                    </a:ext>
                  </a:extLst>
                </a:gridCol>
              </a:tblGrid>
              <a:tr h="32091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Моделируемые лесохозяйственные мероприятия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Лесохозяйственные сценарии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478475"/>
                  </a:ext>
                </a:extLst>
              </a:tr>
              <a:tr h="1259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Естественное развитие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Сплошные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 рубки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Выборочные рубки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Сплошные и выборочные рубки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815149"/>
                  </a:ext>
                </a:extLst>
              </a:tr>
              <a:tr h="125724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Рубки спелых и перестойных лесных насаждений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Не проводятся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Сплошные рубки на всей территории объекта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Выборочные рубки на всей территории объекта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Сплошные рубки в эксплуатационных лесах и выборочные в защитных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5257697"/>
                  </a:ext>
                </a:extLst>
              </a:tr>
              <a:tr h="127583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effectLst/>
                        </a:rPr>
                        <a:t>Лесовосстановление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Естественное зарастание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Лесные культуры сосны и ели на 100% вырубок, </a:t>
                      </a:r>
                      <a:r>
                        <a:rPr lang="ru-RU" sz="1600" kern="1200" dirty="0" err="1">
                          <a:effectLst/>
                        </a:rPr>
                        <a:t>агроуход</a:t>
                      </a:r>
                      <a:r>
                        <a:rPr lang="ru-RU" sz="1600" kern="1200" dirty="0">
                          <a:effectLst/>
                        </a:rPr>
                        <a:t>, подготовка почвы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Естественное зарастание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Лесные культуры сосны и ели на 100% вырубок, </a:t>
                      </a:r>
                      <a:r>
                        <a:rPr lang="ru-RU" sz="1600" kern="1200" dirty="0" err="1">
                          <a:effectLst/>
                        </a:rPr>
                        <a:t>агроуход</a:t>
                      </a:r>
                      <a:r>
                        <a:rPr lang="ru-RU" sz="1600" kern="1200" dirty="0">
                          <a:effectLst/>
                        </a:rPr>
                        <a:t>, подготовка почвы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9587438"/>
                  </a:ext>
                </a:extLst>
              </a:tr>
              <a:tr h="6392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Рубки ухода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Не проводятся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В соответствии с действующим законодательством:</a:t>
                      </a:r>
                      <a:endParaRPr lang="ru-RU" sz="1600" dirty="0"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осветление, прочистка, прореживание, проходная рубка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83321"/>
                  </a:ext>
                </a:extLst>
              </a:tr>
              <a:tr h="75956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Уборка порубочных остатков, </a:t>
                      </a:r>
                      <a:r>
                        <a:rPr lang="ru-RU" sz="1800" b="1" kern="1200" dirty="0" err="1">
                          <a:effectLst/>
                        </a:rPr>
                        <a:t>валежа</a:t>
                      </a:r>
                      <a:r>
                        <a:rPr lang="ru-RU" sz="1800" b="1" kern="1200" dirty="0">
                          <a:effectLst/>
                        </a:rPr>
                        <a:t> и сухостоя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Не проводятся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Убираются с лесосеки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2149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7788" y="6481989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13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6470" y="129209"/>
            <a:ext cx="9414633" cy="65645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Экспериментальные лесохозяйственные сценарии</a:t>
            </a:r>
          </a:p>
        </p:txBody>
      </p:sp>
    </p:spTree>
    <p:extLst>
      <p:ext uri="{BB962C8B-B14F-4D97-AF65-F5344CB8AC3E}">
        <p14:creationId xmlns:p14="http://schemas.microsoft.com/office/powerpoint/2010/main" val="34591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695728" y="1763006"/>
            <a:ext cx="964616" cy="352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/>
              <a:t>Объект</a:t>
            </a:r>
            <a:br>
              <a:rPr lang="ru-RU" altLang="ru-RU" sz="1800" dirty="0"/>
            </a:br>
            <a:r>
              <a:rPr lang="ru-RU" altLang="ru-RU" sz="1800" dirty="0"/>
              <a:t> Данки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507787" y="6492875"/>
            <a:ext cx="6842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3BAEA6-D242-4681-AE10-E3A882A6FE29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14</a:t>
            </a:fld>
            <a:endParaRPr lang="ru-RU" altLang="ru-RU" sz="1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84" y="3702050"/>
            <a:ext cx="464026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6915053" y="1768888"/>
            <a:ext cx="10097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600" dirty="0">
                <a:solidFill>
                  <a:schemeClr val="accent1"/>
                </a:solidFill>
              </a:rPr>
              <a:t>Объект</a:t>
            </a:r>
          </a:p>
          <a:p>
            <a:pPr algn="ctr" eaLnBrk="1" hangingPunct="1"/>
            <a:r>
              <a:rPr lang="ru-RU" altLang="ru-RU" sz="1600" dirty="0" err="1">
                <a:solidFill>
                  <a:schemeClr val="accent1"/>
                </a:solidFill>
              </a:rPr>
              <a:t>Маньга</a:t>
            </a:r>
            <a:r>
              <a:rPr lang="ru-RU" altLang="ru-RU" sz="1600" dirty="0">
                <a:solidFill>
                  <a:schemeClr val="accent1"/>
                </a:solidFill>
              </a:rPr>
              <a:t/>
            </a:r>
            <a:br>
              <a:rPr lang="ru-RU" altLang="ru-RU" sz="1600" dirty="0">
                <a:solidFill>
                  <a:schemeClr val="accent1"/>
                </a:solidFill>
              </a:rPr>
            </a:br>
            <a:endParaRPr lang="ru-RU" altLang="ru-RU" sz="1600" dirty="0">
              <a:solidFill>
                <a:schemeClr val="accent1"/>
              </a:solidFill>
            </a:endParaRPr>
          </a:p>
        </p:txBody>
      </p:sp>
      <p:pic>
        <p:nvPicPr>
          <p:cNvPr id="1434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488" y="1558925"/>
            <a:ext cx="319722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184" y="1684337"/>
            <a:ext cx="3141662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411653" y="882443"/>
            <a:ext cx="312824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7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Естественное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728" y="2429702"/>
            <a:ext cx="8499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13%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15053" y="2429702"/>
            <a:ext cx="8499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50%</a:t>
            </a:r>
          </a:p>
        </p:txBody>
      </p:sp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581025" y="2955926"/>
            <a:ext cx="1287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/>
              <a:t>Ягодоносная</a:t>
            </a:r>
          </a:p>
          <a:p>
            <a:r>
              <a:rPr lang="ru-RU" altLang="ru-RU" sz="1400" dirty="0"/>
              <a:t> площадь</a:t>
            </a:r>
          </a:p>
        </p:txBody>
      </p:sp>
      <p:sp>
        <p:nvSpPr>
          <p:cNvPr id="14348" name="TextBox 29"/>
          <p:cNvSpPr txBox="1">
            <a:spLocks noChangeArrowheads="1"/>
          </p:cNvSpPr>
          <p:nvPr/>
        </p:nvSpPr>
        <p:spPr bwMode="auto">
          <a:xfrm>
            <a:off x="6710834" y="2955926"/>
            <a:ext cx="1292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/>
              <a:t>Ягодоносная</a:t>
            </a:r>
          </a:p>
          <a:p>
            <a:r>
              <a:rPr lang="ru-RU" altLang="ru-RU" sz="1400" dirty="0"/>
              <a:t> площадь</a:t>
            </a:r>
          </a:p>
        </p:txBody>
      </p:sp>
      <p:pic>
        <p:nvPicPr>
          <p:cNvPr id="1434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3" y="3702050"/>
            <a:ext cx="4584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BDAAFF-F307-4C99-8E93-D7EA95D76170}"/>
              </a:ext>
            </a:extLst>
          </p:cNvPr>
          <p:cNvSpPr/>
          <p:nvPr/>
        </p:nvSpPr>
        <p:spPr>
          <a:xfrm>
            <a:off x="300570" y="128704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Средняя урожайность ягодоносных выделов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189537" y="1007477"/>
            <a:ext cx="906464" cy="4770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600" dirty="0"/>
              <a:t>Объект</a:t>
            </a:r>
            <a:br>
              <a:rPr lang="ru-RU" altLang="ru-RU" sz="1600" dirty="0"/>
            </a:br>
            <a:r>
              <a:rPr lang="ru-RU" altLang="ru-RU" sz="1600" dirty="0"/>
              <a:t> Данки</a:t>
            </a:r>
          </a:p>
        </p:txBody>
      </p:sp>
      <p:pic>
        <p:nvPicPr>
          <p:cNvPr id="1536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028" y="992973"/>
            <a:ext cx="4727575" cy="2843212"/>
          </a:xfrm>
        </p:spPr>
      </p:pic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75810" y="6465888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0993617-3888-4204-A475-B191953D03DE}" type="slidenum">
              <a:rPr lang="ru-RU" altLang="ru-RU" sz="1800">
                <a:solidFill>
                  <a:schemeClr val="bg1"/>
                </a:solidFill>
              </a:rPr>
              <a:pPr/>
              <a:t>15</a:t>
            </a:fld>
            <a:endParaRPr lang="ru-RU" altLang="ru-RU" sz="1400" dirty="0">
              <a:solidFill>
                <a:schemeClr val="bg1"/>
              </a:solidFill>
            </a:endParaRPr>
          </a:p>
        </p:txBody>
      </p:sp>
      <p:pic>
        <p:nvPicPr>
          <p:cNvPr id="1536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784" y="991385"/>
            <a:ext cx="47371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385888" y="596269"/>
            <a:ext cx="2201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Выборочные рубки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7697788" y="576710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Сплошные рубки</a:t>
            </a:r>
          </a:p>
        </p:txBody>
      </p:sp>
      <p:pic>
        <p:nvPicPr>
          <p:cNvPr id="15368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12" y="3914341"/>
            <a:ext cx="4737099" cy="285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1784" y="3915310"/>
            <a:ext cx="47371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Заголовок 1"/>
          <p:cNvSpPr txBox="1">
            <a:spLocks/>
          </p:cNvSpPr>
          <p:nvPr/>
        </p:nvSpPr>
        <p:spPr bwMode="auto">
          <a:xfrm>
            <a:off x="5189537" y="4139289"/>
            <a:ext cx="18129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400" dirty="0">
                <a:solidFill>
                  <a:schemeClr val="accent1"/>
                </a:solidFill>
              </a:rPr>
              <a:t>Объект </a:t>
            </a:r>
          </a:p>
          <a:p>
            <a:pPr eaLnBrk="1" hangingPunct="1"/>
            <a:r>
              <a:rPr lang="ru-RU" altLang="ru-RU" sz="1400" dirty="0" err="1">
                <a:solidFill>
                  <a:schemeClr val="accent1"/>
                </a:solidFill>
              </a:rPr>
              <a:t>Маньга</a:t>
            </a:r>
            <a:endParaRPr lang="ru-RU" altLang="ru-RU" sz="14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6392A-ECBC-4BD0-BAD9-7538CB0C79FD}"/>
              </a:ext>
            </a:extLst>
          </p:cNvPr>
          <p:cNvSpPr txBox="1"/>
          <p:nvPr/>
        </p:nvSpPr>
        <p:spPr>
          <a:xfrm>
            <a:off x="220663" y="9614"/>
            <a:ext cx="73240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Средняя урожайность ягодоносных выделов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3869021"/>
            <a:ext cx="42735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31137" y="6402347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422FD4-577D-498F-BB4B-7053599C3222}" type="slidenum">
              <a:rPr lang="ru-RU" altLang="ru-RU" sz="1600">
                <a:solidFill>
                  <a:schemeClr val="accent2">
                    <a:lumMod val="50000"/>
                  </a:schemeClr>
                </a:solidFill>
              </a:rPr>
              <a:pPr/>
              <a:t>16</a:t>
            </a:fld>
            <a:endParaRPr lang="ru-RU" alt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4246499" y="577399"/>
            <a:ext cx="986416" cy="6010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400" dirty="0"/>
              <a:t>Объект</a:t>
            </a:r>
            <a:br>
              <a:rPr lang="ru-RU" altLang="ru-RU" sz="1400" dirty="0"/>
            </a:br>
            <a:r>
              <a:rPr lang="ru-RU" altLang="ru-RU" sz="1400" dirty="0"/>
              <a:t> Данки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976544" y="77788"/>
            <a:ext cx="8176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Синергия и конфликты при рубках и заготовке ягод</a:t>
            </a: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9393238" y="5054913"/>
            <a:ext cx="2703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При выборочных рубках можно достичь синергии между обеспечением древесиной и сбором ягод;</a:t>
            </a:r>
          </a:p>
          <a:p>
            <a:pPr algn="just"/>
            <a:r>
              <a:rPr lang="ru-RU" altLang="ru-RU" sz="1200" dirty="0"/>
              <a:t>Найден объем  сплошных рубок </a:t>
            </a:r>
            <a:r>
              <a:rPr lang="ru-RU" altLang="ru-RU" sz="1200" b="1" dirty="0"/>
              <a:t>6 - 10 м3/га</a:t>
            </a:r>
            <a:r>
              <a:rPr lang="ru-RU" altLang="ru-RU" sz="1200" dirty="0"/>
              <a:t>, </a:t>
            </a:r>
            <a:r>
              <a:rPr lang="ru-RU" altLang="ru-RU" sz="1200" b="1" dirty="0"/>
              <a:t>который не ведет к деградации ягодников</a:t>
            </a:r>
            <a:endParaRPr lang="ru-RU" altLang="ru-RU" dirty="0"/>
          </a:p>
        </p:txBody>
      </p:sp>
      <p:pic>
        <p:nvPicPr>
          <p:cNvPr id="22536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762024"/>
            <a:ext cx="416401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815987"/>
            <a:ext cx="41910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78493"/>
              </p:ext>
            </p:extLst>
          </p:nvPr>
        </p:nvGraphicFramePr>
        <p:xfrm>
          <a:off x="9435306" y="596692"/>
          <a:ext cx="2619375" cy="4118213"/>
        </p:xfrm>
        <a:graphic>
          <a:graphicData uri="http://schemas.openxmlformats.org/drawingml/2006/table">
            <a:tbl>
              <a:tblPr/>
              <a:tblGrid>
                <a:gridCol w="130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050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Данки, выборочные рубки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Брусника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Черника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85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Данки, сплошные рубки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-0,694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Брусника 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-0,045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Черника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-0,579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60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Маньга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выборочные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0,141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Брусника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Черника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-0,11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82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Маньга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выборочные и сплошные рубки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699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Малина, кг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Брусника, кг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51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Черника, кг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18" charset="2"/>
                        <a:defRPr sz="1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2591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51" y="3902074"/>
            <a:ext cx="42830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36561" y="3991059"/>
            <a:ext cx="323165" cy="2120731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заготовки древесины, м 3/га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50" y="3905250"/>
            <a:ext cx="323165" cy="2120731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Урожайность ягод, кг/га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A9650-CC51-483A-9208-A62EDB408A90}"/>
              </a:ext>
            </a:extLst>
          </p:cNvPr>
          <p:cNvSpPr txBox="1"/>
          <p:nvPr/>
        </p:nvSpPr>
        <p:spPr>
          <a:xfrm>
            <a:off x="9384164" y="73472"/>
            <a:ext cx="261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Данные приведены к общей площади лесничеств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709B6F9-5E1A-44CF-A173-29365CAD23A0}"/>
              </a:ext>
            </a:extLst>
          </p:cNvPr>
          <p:cNvSpPr txBox="1">
            <a:spLocks/>
          </p:cNvSpPr>
          <p:nvPr/>
        </p:nvSpPr>
        <p:spPr bwMode="auto">
          <a:xfrm>
            <a:off x="4313903" y="3617222"/>
            <a:ext cx="873189" cy="60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1400" dirty="0"/>
              <a:t>Объект</a:t>
            </a:r>
            <a:br>
              <a:rPr lang="ru-RU" altLang="ru-RU" sz="1400" dirty="0"/>
            </a:br>
            <a:r>
              <a:rPr lang="ru-RU" altLang="ru-RU" sz="1400" dirty="0"/>
              <a:t> </a:t>
            </a:r>
            <a:r>
              <a:rPr lang="ru-RU" altLang="ru-RU" sz="1400" dirty="0" err="1"/>
              <a:t>Маньга</a:t>
            </a:r>
            <a:endParaRPr lang="ru-RU" altLang="ru-RU" sz="1400" dirty="0"/>
          </a:p>
          <a:p>
            <a:pPr algn="ctr" eaLnBrk="1" hangingPunct="1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71" y="133004"/>
            <a:ext cx="9692640" cy="44393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</a:rPr>
              <a:t>Влияние климата на продуктивность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ягод при естественном развитие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7788" y="6431591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17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EF55416-44CB-43F9-9099-2B982D6CF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06" y="1000164"/>
            <a:ext cx="3718046" cy="22193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448E9C-657A-413A-9368-0F6043CE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9" y="1000164"/>
            <a:ext cx="3718046" cy="22193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6213AA6-12AE-40FF-8978-524C2DA5D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9" y="4489211"/>
            <a:ext cx="3723004" cy="22357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A6614C9-3AFD-4BB4-BB42-2D511F629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506" y="4489211"/>
            <a:ext cx="3718046" cy="22193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9FE3A-ACA1-4868-BE1A-55F31B49B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405" y="1034412"/>
            <a:ext cx="3874165" cy="22193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C6BBB1-BB11-4420-8724-060573499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406" y="4489211"/>
            <a:ext cx="3874164" cy="223578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A2A91C9-27E6-4B26-A18C-7836CFF264AC}"/>
              </a:ext>
            </a:extLst>
          </p:cNvPr>
          <p:cNvSpPr txBox="1"/>
          <p:nvPr/>
        </p:nvSpPr>
        <p:spPr>
          <a:xfrm>
            <a:off x="6096000" y="3929838"/>
            <a:ext cx="588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Сценарии основаны на прогнозах 5-го оценочного доклада МГЭИК 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9E92B2D-4004-4AB3-BFC9-52B2C61CDB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4" t="84675" r="547" b="1956"/>
          <a:stretch/>
        </p:blipFill>
        <p:spPr>
          <a:xfrm>
            <a:off x="1230085" y="3391705"/>
            <a:ext cx="7489371" cy="603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3891" y="665080"/>
            <a:ext cx="23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81DB5"/>
                </a:solidFill>
              </a:rPr>
              <a:t>Черника</a:t>
            </a:r>
            <a:endParaRPr lang="ru-RU" dirty="0">
              <a:solidFill>
                <a:srgbClr val="481DB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6535" y="4119879"/>
            <a:ext cx="237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Брусника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20725" y="184150"/>
            <a:ext cx="859631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Подбор участков для промышленной заготовки ягод: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47663" y="1616075"/>
            <a:ext cx="10688637" cy="4267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Отдаленность от сел, деревень, автомагистралей больше  2 км; от городов и поселков районного значения - 5 км; от границ городов областного значения - 50 км.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 дорог не более чем на 5 км. При отсутствии дорог и путей к ним, они могут подбираться лишь в случае, если строительство их намечено в ближайшие 5 лет.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Площадь выделов более 3 га. Либо несколько примыкающих общей площадью более 3 га.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Минимальное значение среднемноголетней урожайности ягодников, включаемых в участки для промысловых заготовок дикорастущих ягод, должно составлять не менее 50 кг/га.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928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B1CEF08-9C3E-4DDE-B927-4013AB691FB3}" type="slidenum">
              <a:rPr lang="ru-RU" altLang="ru-RU" sz="1800">
                <a:solidFill>
                  <a:schemeClr val="bg1"/>
                </a:solidFill>
              </a:rPr>
              <a:pPr/>
              <a:t>18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928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312DC36-09BD-423C-B96D-5538DDA3280B}" type="slidenum">
              <a:rPr lang="ru-RU" altLang="ru-RU" sz="1800">
                <a:solidFill>
                  <a:schemeClr val="bg1"/>
                </a:solidFill>
              </a:rPr>
              <a:pPr/>
              <a:t>19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 l="28806" t="15572" r="37766" b="9695"/>
          <a:stretch>
            <a:fillRect/>
          </a:stretch>
        </p:blipFill>
        <p:spPr bwMode="auto">
          <a:xfrm>
            <a:off x="3325813" y="2738438"/>
            <a:ext cx="294322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 l="50711" t="15083" r="18034" b="10167"/>
          <a:stretch>
            <a:fillRect/>
          </a:stretch>
        </p:blipFill>
        <p:spPr bwMode="auto">
          <a:xfrm>
            <a:off x="368300" y="563563"/>
            <a:ext cx="26479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4" cstate="print"/>
          <a:srcRect l="34535" t="16373" r="32733" b="8589"/>
          <a:stretch>
            <a:fillRect/>
          </a:stretch>
        </p:blipFill>
        <p:spPr bwMode="auto">
          <a:xfrm>
            <a:off x="6794500" y="158750"/>
            <a:ext cx="486886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 rot="16200000">
            <a:off x="6446838" y="2355850"/>
            <a:ext cx="373062" cy="566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3" name="Заголовок 1"/>
          <p:cNvSpPr>
            <a:spLocks noGrp="1"/>
          </p:cNvSpPr>
          <p:nvPr>
            <p:ph type="title"/>
          </p:nvPr>
        </p:nvSpPr>
        <p:spPr>
          <a:xfrm>
            <a:off x="0" y="24606"/>
            <a:ext cx="10090150" cy="687387"/>
          </a:xfrm>
        </p:spPr>
        <p:txBody>
          <a:bodyPr/>
          <a:lstStyle/>
          <a:p>
            <a:pPr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Оцифровка дорожно-</a:t>
            </a:r>
            <a:r>
              <a:rPr lang="ru-RU" altLang="ru-RU" sz="2400" dirty="0" err="1">
                <a:solidFill>
                  <a:schemeClr val="accent2">
                    <a:lumMod val="50000"/>
                  </a:schemeClr>
                </a:solidFill>
              </a:rPr>
              <a:t>тропиночной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  сети и населенных пунктов</a:t>
            </a:r>
          </a:p>
        </p:txBody>
      </p:sp>
      <p:sp>
        <p:nvSpPr>
          <p:cNvPr id="3" name="Плюс 2"/>
          <p:cNvSpPr/>
          <p:nvPr/>
        </p:nvSpPr>
        <p:spPr>
          <a:xfrm>
            <a:off x="3189288" y="2344738"/>
            <a:ext cx="701675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5" name="TextBox 3"/>
          <p:cNvSpPr txBox="1">
            <a:spLocks noChangeArrowheads="1"/>
          </p:cNvSpPr>
          <p:nvPr/>
        </p:nvSpPr>
        <p:spPr bwMode="auto">
          <a:xfrm>
            <a:off x="2357438" y="862013"/>
            <a:ext cx="1935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Выдела, удаленностью более 5 км от дороги</a:t>
            </a:r>
          </a:p>
        </p:txBody>
      </p:sp>
      <p:sp>
        <p:nvSpPr>
          <p:cNvPr id="19466" name="TextBox 15"/>
          <p:cNvSpPr txBox="1">
            <a:spLocks noChangeArrowheads="1"/>
          </p:cNvSpPr>
          <p:nvPr/>
        </p:nvSpPr>
        <p:spPr bwMode="auto">
          <a:xfrm>
            <a:off x="1638300" y="5287963"/>
            <a:ext cx="1935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Выдела, удаленностью менее 2 км от населенных пунктов</a:t>
            </a: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9728200" y="646113"/>
            <a:ext cx="1935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Территория пригодная для промышленной заготовки ягод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03" y="121920"/>
            <a:ext cx="8596312" cy="75184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772161"/>
            <a:ext cx="5760719" cy="5699660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Основные принципы устойчивого ведения лесного хозяйства – одновременное использование нескольких </a:t>
            </a:r>
            <a:r>
              <a:rPr lang="ru-RU" sz="1600" dirty="0" err="1">
                <a:solidFill>
                  <a:schemeClr val="tx1"/>
                </a:solidFill>
              </a:rPr>
              <a:t>экосистемных</a:t>
            </a:r>
            <a:r>
              <a:rPr lang="ru-RU" sz="1600" dirty="0">
                <a:solidFill>
                  <a:schemeClr val="tx1"/>
                </a:solidFill>
              </a:rPr>
              <a:t> услуг на одном участке и баланс между ними (</a:t>
            </a:r>
            <a:r>
              <a:rPr lang="en-US" sz="1600" dirty="0">
                <a:solidFill>
                  <a:schemeClr val="tx1"/>
                </a:solidFill>
              </a:rPr>
              <a:t>Millennium..., 2005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  <a:r>
              <a:rPr lang="da-DK" sz="1600" dirty="0">
                <a:solidFill>
                  <a:schemeClr val="tx1"/>
                </a:solidFill>
              </a:rPr>
              <a:t>Wolfslehner et al. 2019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  <a:r>
              <a:rPr lang="da-DK" sz="1600" dirty="0">
                <a:solidFill>
                  <a:schemeClr val="tx1"/>
                </a:solidFill>
              </a:rPr>
              <a:t> Pohjanmies et al. 2021</a:t>
            </a:r>
            <a:r>
              <a:rPr lang="ru-RU" sz="1600" dirty="0">
                <a:solidFill>
                  <a:schemeClr val="tx1"/>
                </a:solidFill>
              </a:rPr>
              <a:t>). Поиск оптимального совмещения обеспечивающих  услуг: заготовка древесины и лесных ягод обсуждается на мировом уровне (</a:t>
            </a:r>
            <a:r>
              <a:rPr lang="ru-RU" sz="1600" dirty="0" err="1">
                <a:solidFill>
                  <a:schemeClr val="tx1"/>
                </a:solidFill>
              </a:rPr>
              <a:t>Курлович</a:t>
            </a:r>
            <a:r>
              <a:rPr lang="ru-RU" sz="1600" dirty="0">
                <a:solidFill>
                  <a:schemeClr val="tx1"/>
                </a:solidFill>
              </a:rPr>
              <a:t> и др., 2015; </a:t>
            </a:r>
            <a:r>
              <a:rPr lang="en-US" sz="1600" dirty="0">
                <a:solidFill>
                  <a:schemeClr val="tx1"/>
                </a:solidFill>
              </a:rPr>
              <a:t>Sheppard et al., 2020)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0" indent="45720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Прогнозы возможных синергии и компромиссов в динамике на длительный период возможны только с применением методов математического моделирования из-за специфичности роста и развития древостоя. </a:t>
            </a:r>
          </a:p>
          <a:p>
            <a:pPr marL="0" indent="45720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В настоящее время на территории России учет ягодников при таксации не проводится на должном уровне. Используя имитационное моделирование можно рассчитать общий потенциал объекта, ягодоносные площади, пригодные для промышленной заготовки</a:t>
            </a:r>
          </a:p>
          <a:p>
            <a:pPr marL="0" indent="457200" algn="just">
              <a:buNone/>
            </a:pPr>
            <a:r>
              <a:rPr lang="ru-RU" sz="1600" dirty="0">
                <a:solidFill>
                  <a:schemeClr val="tx1"/>
                </a:solidFill>
              </a:rPr>
              <a:t>Имитационное моделирование позволят рассмотреть различные способы ведения лесного хозяйства и выявить наиболее благоприятные способы ведения хозяйства для совместной заготовки древесины и ягод.</a:t>
            </a:r>
          </a:p>
          <a:p>
            <a:pPr marL="0" indent="457200" algn="just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7788" y="6471820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2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15D1385-6CE2-44E4-B7DD-CC24C83B10D2}"/>
              </a:ext>
            </a:extLst>
          </p:cNvPr>
          <p:cNvGraphicFramePr>
            <a:graphicFrameLocks/>
          </p:cNvGraphicFramePr>
          <p:nvPr/>
        </p:nvGraphicFramePr>
        <p:xfrm>
          <a:off x="6198095" y="611009"/>
          <a:ext cx="5467948" cy="543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9300CD-A826-40B6-9D1D-D9BA8782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08288"/>
            <a:ext cx="1812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dirty="0"/>
              <a:t>Лесной участок</a:t>
            </a:r>
          </a:p>
        </p:txBody>
      </p:sp>
    </p:spTree>
    <p:extLst>
      <p:ext uri="{BB962C8B-B14F-4D97-AF65-F5344CB8AC3E}">
        <p14:creationId xmlns:p14="http://schemas.microsoft.com/office/powerpoint/2010/main" val="18008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00037" y="485775"/>
            <a:ext cx="4638675" cy="6985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400" dirty="0"/>
              <a:t>Ягодоносные площади</a:t>
            </a:r>
            <a:br>
              <a:rPr lang="ru-RU" altLang="ru-RU" sz="2400" dirty="0"/>
            </a:br>
            <a:r>
              <a:rPr lang="ru-RU" altLang="ru-RU" sz="2400" dirty="0">
                <a:solidFill>
                  <a:schemeClr val="tx1"/>
                </a:solidFill>
              </a:rPr>
              <a:t>1066 га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6020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89581E5-A5CC-4914-88AE-54DF6A715BA1}" type="slidenum">
              <a:rPr lang="ru-RU" altLang="ru-RU" sz="1800">
                <a:solidFill>
                  <a:schemeClr val="bg1"/>
                </a:solidFill>
              </a:rPr>
              <a:pPr/>
              <a:t>20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20" t="15833" r="39375" b="8836"/>
          <a:stretch>
            <a:fillRect/>
          </a:stretch>
        </p:blipFill>
        <p:spPr>
          <a:xfrm>
            <a:off x="199622" y="1184274"/>
            <a:ext cx="4142357" cy="5641055"/>
          </a:xfr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146675" y="341550"/>
            <a:ext cx="46386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7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/>
              <a:t>Участки для промышленной заготовки ягод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679 га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35582" t="16335" r="34071" b="11341"/>
          <a:stretch/>
        </p:blipFill>
        <p:spPr bwMode="auto">
          <a:xfrm>
            <a:off x="6921722" y="1239431"/>
            <a:ext cx="4210565" cy="564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79004" t="91004" r="11058" b="5053"/>
          <a:stretch/>
        </p:blipFill>
        <p:spPr>
          <a:xfrm>
            <a:off x="4489529" y="2246243"/>
            <a:ext cx="367748" cy="198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2028" t="53057" r="23374" b="43147"/>
          <a:stretch/>
        </p:blipFill>
        <p:spPr>
          <a:xfrm>
            <a:off x="4660572" y="2812040"/>
            <a:ext cx="170122" cy="19138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0808" t="60556" r="56781" b="35792"/>
          <a:stretch/>
        </p:blipFill>
        <p:spPr bwMode="auto">
          <a:xfrm>
            <a:off x="4602094" y="3317876"/>
            <a:ext cx="287079" cy="2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7458" t="16406" r="65697" b="77467"/>
          <a:stretch/>
        </p:blipFill>
        <p:spPr>
          <a:xfrm>
            <a:off x="4627177" y="3972567"/>
            <a:ext cx="265814" cy="318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3765" y="1528472"/>
            <a:ext cx="1532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Условные обозначения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13765" y="2169327"/>
            <a:ext cx="23355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Населенные пункты</a:t>
            </a:r>
          </a:p>
          <a:p>
            <a:endParaRPr lang="ru-RU" sz="1400" dirty="0" smtClean="0"/>
          </a:p>
          <a:p>
            <a:r>
              <a:rPr lang="ru-RU" sz="1400" dirty="0" smtClean="0"/>
              <a:t>Дороги для проезда легковых автомобилей</a:t>
            </a:r>
          </a:p>
          <a:p>
            <a:endParaRPr lang="ru-RU" sz="1400" dirty="0" smtClean="0"/>
          </a:p>
          <a:p>
            <a:r>
              <a:rPr lang="ru-RU" sz="1400" dirty="0" smtClean="0"/>
              <a:t>Ягодоносные выдела</a:t>
            </a:r>
          </a:p>
          <a:p>
            <a:endParaRPr lang="ru-RU" sz="1400" dirty="0" smtClean="0"/>
          </a:p>
          <a:p>
            <a:r>
              <a:rPr lang="ru-RU" sz="1400" dirty="0" smtClean="0"/>
              <a:t>Выдела зоны </a:t>
            </a:r>
          </a:p>
          <a:p>
            <a:r>
              <a:rPr lang="ru-RU" sz="1400" dirty="0" smtClean="0"/>
              <a:t>промышленной </a:t>
            </a:r>
          </a:p>
          <a:p>
            <a:r>
              <a:rPr lang="ru-RU" sz="1400" dirty="0" smtClean="0"/>
              <a:t>заготовки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58775" y="279400"/>
            <a:ext cx="8596313" cy="1320800"/>
          </a:xfrm>
        </p:spPr>
        <p:txBody>
          <a:bodyPr/>
          <a:lstStyle/>
          <a:p>
            <a:r>
              <a:rPr lang="ru-RU" altLang="ru-RU" sz="1600">
                <a:solidFill>
                  <a:schemeClr val="tx1"/>
                </a:solidFill>
              </a:rPr>
              <a:t>Нормы сбора брусники и черники совком при различной урожайности (Чупров, 1982) 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30282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C76E446-220F-45B4-86C5-285A576900E0}" type="slidenum">
              <a:rPr lang="ru-RU" altLang="ru-RU" sz="1800">
                <a:solidFill>
                  <a:schemeClr val="bg1"/>
                </a:solidFill>
              </a:rPr>
              <a:pPr/>
              <a:t>21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21508" name="Объект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8343" t="31005" r="26884" b="42425"/>
          <a:stretch/>
        </p:blipFill>
        <p:spPr>
          <a:xfrm>
            <a:off x="138113" y="708026"/>
            <a:ext cx="6557962" cy="1914526"/>
          </a:xfrm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226676" y="2995827"/>
            <a:ext cx="471011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Для промышленного сбора</a:t>
            </a:r>
          </a:p>
          <a:p>
            <a:pPr algn="ctr"/>
            <a:endParaRPr lang="ru-RU" altLang="ru-RU" b="1" dirty="0"/>
          </a:p>
          <a:p>
            <a:r>
              <a:rPr lang="ru-RU" altLang="ru-RU" b="1" dirty="0">
                <a:solidFill>
                  <a:srgbClr val="7030A0"/>
                </a:solidFill>
              </a:rPr>
              <a:t>Черники 7,77 т/год – норматив 520 </a:t>
            </a:r>
            <a:r>
              <a:rPr lang="ru-RU" altLang="ru-RU" b="1" dirty="0" err="1">
                <a:solidFill>
                  <a:srgbClr val="7030A0"/>
                </a:solidFill>
              </a:rPr>
              <a:t>чел.дней</a:t>
            </a:r>
            <a:endParaRPr lang="en-US" altLang="ru-RU" b="1" dirty="0">
              <a:solidFill>
                <a:srgbClr val="7030A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sz="2000" b="1" dirty="0">
              <a:solidFill>
                <a:srgbClr val="7030A0"/>
              </a:solidFill>
            </a:endParaRPr>
          </a:p>
          <a:p>
            <a:r>
              <a:rPr lang="ru-RU" altLang="ru-RU" b="1" dirty="0">
                <a:solidFill>
                  <a:srgbClr val="FF0000"/>
                </a:solidFill>
              </a:rPr>
              <a:t>Брусники 1,41 т/год </a:t>
            </a:r>
            <a:r>
              <a:rPr lang="en-US" altLang="ru-RU" b="1" dirty="0">
                <a:solidFill>
                  <a:srgbClr val="FF0000"/>
                </a:solidFill>
              </a:rPr>
              <a:t>- </a:t>
            </a:r>
            <a:r>
              <a:rPr lang="ru-RU" altLang="ru-RU" b="1" dirty="0">
                <a:solidFill>
                  <a:srgbClr val="FF0000"/>
                </a:solidFill>
              </a:rPr>
              <a:t>9</a:t>
            </a:r>
            <a:r>
              <a:rPr lang="en-US" altLang="ru-RU" b="1" dirty="0">
                <a:solidFill>
                  <a:srgbClr val="FF0000"/>
                </a:solidFill>
              </a:rPr>
              <a:t>0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чел.дней</a:t>
            </a:r>
            <a:endParaRPr lang="en-US" altLang="ru-RU" b="1" dirty="0">
              <a:solidFill>
                <a:srgbClr val="FF0000"/>
              </a:solidFill>
            </a:endParaRPr>
          </a:p>
          <a:p>
            <a:endParaRPr lang="ru-RU" altLang="ru-RU" b="1" dirty="0">
              <a:solidFill>
                <a:srgbClr val="FF000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r>
              <a:rPr lang="ru-RU" altLang="ru-RU" b="1" dirty="0">
                <a:solidFill>
                  <a:srgbClr val="FF0066"/>
                </a:solidFill>
              </a:rPr>
              <a:t>Малины 2,58 т т/год</a:t>
            </a:r>
            <a:r>
              <a:rPr lang="en-US" altLang="ru-RU" b="1" dirty="0">
                <a:solidFill>
                  <a:srgbClr val="FF0066"/>
                </a:solidFill>
              </a:rPr>
              <a:t> </a:t>
            </a:r>
            <a:r>
              <a:rPr lang="ru-RU" altLang="ru-RU" b="1" dirty="0">
                <a:solidFill>
                  <a:srgbClr val="FF0066"/>
                </a:solidFill>
              </a:rPr>
              <a:t>360</a:t>
            </a:r>
            <a:r>
              <a:rPr lang="en-US" altLang="ru-RU" b="1" dirty="0">
                <a:solidFill>
                  <a:srgbClr val="FF0066"/>
                </a:solidFill>
              </a:rPr>
              <a:t> </a:t>
            </a:r>
            <a:r>
              <a:rPr lang="ru-RU" altLang="ru-RU" b="1" dirty="0" err="1">
                <a:solidFill>
                  <a:srgbClr val="FF0066"/>
                </a:solidFill>
              </a:rPr>
              <a:t>чел.дней</a:t>
            </a:r>
            <a:endParaRPr lang="ru-RU" altLang="ru-RU" b="1" dirty="0">
              <a:solidFill>
                <a:srgbClr val="FF0066"/>
              </a:solidFill>
            </a:endParaRPr>
          </a:p>
          <a:p>
            <a:endParaRPr lang="ru-RU" altLang="ru-RU" dirty="0">
              <a:solidFill>
                <a:srgbClr val="7030A0"/>
              </a:solidFill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452812" y="2992269"/>
            <a:ext cx="42576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Для местного населения</a:t>
            </a:r>
          </a:p>
          <a:p>
            <a:pPr algn="ctr"/>
            <a:endParaRPr lang="ru-RU" altLang="ru-RU" b="1" dirty="0"/>
          </a:p>
          <a:p>
            <a:r>
              <a:rPr lang="ru-RU" altLang="ru-RU" b="1" dirty="0">
                <a:solidFill>
                  <a:srgbClr val="7030A0"/>
                </a:solidFill>
              </a:rPr>
              <a:t>Черники 1,8 т/год 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r>
              <a:rPr lang="ru-RU" altLang="ru-RU" b="1" dirty="0">
                <a:solidFill>
                  <a:srgbClr val="FF0000"/>
                </a:solidFill>
              </a:rPr>
              <a:t>Брусники 0,047 т/год  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endParaRPr lang="ru-RU" altLang="ru-RU" b="1" dirty="0">
              <a:solidFill>
                <a:srgbClr val="7030A0"/>
              </a:solidFill>
            </a:endParaRPr>
          </a:p>
          <a:p>
            <a:r>
              <a:rPr lang="ru-RU" altLang="ru-RU" b="1" dirty="0">
                <a:solidFill>
                  <a:srgbClr val="FF0066"/>
                </a:solidFill>
              </a:rPr>
              <a:t>Малины 0,7 т/год</a:t>
            </a:r>
          </a:p>
          <a:p>
            <a:endParaRPr lang="ru-RU" altLang="ru-RU" dirty="0">
              <a:solidFill>
                <a:srgbClr val="7030A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80975" y="3559175"/>
            <a:ext cx="7969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1,5млн</a:t>
            </a:r>
          </a:p>
        </p:txBody>
      </p:sp>
      <p:sp>
        <p:nvSpPr>
          <p:cNvPr id="9" name="Овал 8"/>
          <p:cNvSpPr/>
          <p:nvPr/>
        </p:nvSpPr>
        <p:spPr>
          <a:xfrm>
            <a:off x="180975" y="4591252"/>
            <a:ext cx="7969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0,3 млн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388" y="5624627"/>
            <a:ext cx="798512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0,5 млн</a:t>
            </a:r>
          </a:p>
        </p:txBody>
      </p:sp>
      <p:sp>
        <p:nvSpPr>
          <p:cNvPr id="11" name="Овал 10"/>
          <p:cNvSpPr/>
          <p:nvPr/>
        </p:nvSpPr>
        <p:spPr>
          <a:xfrm>
            <a:off x="9237719" y="5365123"/>
            <a:ext cx="7969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0,1млн</a:t>
            </a:r>
          </a:p>
        </p:txBody>
      </p:sp>
      <p:sp>
        <p:nvSpPr>
          <p:cNvPr id="12" name="Овал 11"/>
          <p:cNvSpPr/>
          <p:nvPr/>
        </p:nvSpPr>
        <p:spPr>
          <a:xfrm>
            <a:off x="9237719" y="4479131"/>
            <a:ext cx="7969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0,009</a:t>
            </a:r>
          </a:p>
          <a:p>
            <a:pPr algn="ctr">
              <a:defRPr/>
            </a:pPr>
            <a:r>
              <a:rPr lang="ru-RU" sz="1200" dirty="0"/>
              <a:t>млн</a:t>
            </a:r>
          </a:p>
        </p:txBody>
      </p:sp>
      <p:sp>
        <p:nvSpPr>
          <p:cNvPr id="13" name="Овал 12"/>
          <p:cNvSpPr/>
          <p:nvPr/>
        </p:nvSpPr>
        <p:spPr>
          <a:xfrm>
            <a:off x="9237720" y="3559174"/>
            <a:ext cx="7969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0,4млн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18610"/>
            <a:ext cx="9808027" cy="8611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Экономическая оценка на примере части Тихвинского </a:t>
            </a:r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</a:rPr>
              <a:t>лесничества </a:t>
            </a:r>
            <a:endParaRPr lang="ru-RU" alt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928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A61C168-165F-4FA6-AB4B-A019A1781F89}" type="slidenum">
              <a:rPr lang="ru-RU" altLang="ru-RU" sz="1800">
                <a:solidFill>
                  <a:schemeClr val="bg1"/>
                </a:solidFill>
              </a:rPr>
              <a:pPr/>
              <a:t>22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E7A855-9C3E-45E5-9161-65AFE505C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54"/>
          <a:stretch/>
        </p:blipFill>
        <p:spPr>
          <a:xfrm>
            <a:off x="195943" y="742318"/>
            <a:ext cx="3194049" cy="24934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E14C6F-699F-4D3B-8E23-ADA234DF5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850"/>
          <a:stretch/>
        </p:blipFill>
        <p:spPr>
          <a:xfrm>
            <a:off x="4022270" y="724791"/>
            <a:ext cx="3194049" cy="2523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5C42F3-3926-49C8-96C1-7D3ED82BC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61"/>
          <a:stretch/>
        </p:blipFill>
        <p:spPr>
          <a:xfrm>
            <a:off x="65315" y="3603912"/>
            <a:ext cx="3324677" cy="25117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62B7BD-4F88-4E08-AE26-AC4F85E2E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621" b="18572"/>
          <a:stretch/>
        </p:blipFill>
        <p:spPr>
          <a:xfrm>
            <a:off x="7448544" y="742318"/>
            <a:ext cx="4730154" cy="51577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962D8-7723-4FEB-A49B-6E8BBEC5DC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4" t="85153" r="28316" b="1054"/>
          <a:stretch/>
        </p:blipFill>
        <p:spPr>
          <a:xfrm>
            <a:off x="7270737" y="5796067"/>
            <a:ext cx="4903481" cy="63923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647041-88DC-41B5-908A-781794D4EE0A}"/>
              </a:ext>
            </a:extLst>
          </p:cNvPr>
          <p:cNvSpPr/>
          <p:nvPr/>
        </p:nvSpPr>
        <p:spPr>
          <a:xfrm>
            <a:off x="10178143" y="1037293"/>
            <a:ext cx="1817914" cy="107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F4C4DC-455B-42CB-B1FB-2439272116A2}"/>
              </a:ext>
            </a:extLst>
          </p:cNvPr>
          <p:cNvSpPr/>
          <p:nvPr/>
        </p:nvSpPr>
        <p:spPr>
          <a:xfrm>
            <a:off x="3389992" y="3764742"/>
            <a:ext cx="319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1)	процент освоения расчетной лесосеки;</a:t>
            </a:r>
          </a:p>
          <a:p>
            <a:r>
              <a:rPr lang="ru-RU" sz="1400" dirty="0"/>
              <a:t>2)	доля территории проведения </a:t>
            </a:r>
            <a:r>
              <a:rPr lang="ru-RU" sz="1400" dirty="0" err="1"/>
              <a:t>лесокультурных</a:t>
            </a:r>
            <a:r>
              <a:rPr lang="ru-RU" sz="1400" dirty="0"/>
              <a:t> мероприятий от площади сплошных рубок;</a:t>
            </a:r>
          </a:p>
          <a:p>
            <a:r>
              <a:rPr lang="ru-RU" sz="1400" dirty="0"/>
              <a:t>3)	проведение рубок ухода в молодняках;</a:t>
            </a:r>
          </a:p>
          <a:p>
            <a:r>
              <a:rPr lang="ru-RU" sz="1400" dirty="0"/>
              <a:t>4)	проведение рубок ухода в средневозрастных насаждениях;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A149AB-3C13-443F-8DD2-1BD6E2CD0E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66" t="5171" r="2394" b="5551"/>
          <a:stretch/>
        </p:blipFill>
        <p:spPr>
          <a:xfrm>
            <a:off x="6562929" y="3553610"/>
            <a:ext cx="864849" cy="224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9EA20-C70C-4E55-BFF1-4A573B0D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201227"/>
            <a:ext cx="8462416" cy="57113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9CA7C-AA48-41B6-AB08-4C3FB400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878889"/>
            <a:ext cx="8943975" cy="5699711"/>
          </a:xfrm>
          <a:solidFill>
            <a:schemeClr val="bg1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Анализ российской и зарубежной литературы позволил установить, что продуктивность ягодников тесно связана с таксационными данными, динамика которых прогнозируется большинством лесных моделей. Выявлена проблема оценки </a:t>
            </a:r>
            <a:r>
              <a:rPr lang="ru-RU" dirty="0" err="1">
                <a:solidFill>
                  <a:schemeClr val="tx1"/>
                </a:solidFill>
              </a:rPr>
              <a:t>недревесных</a:t>
            </a:r>
            <a:r>
              <a:rPr lang="ru-RU" dirty="0">
                <a:solidFill>
                  <a:schemeClr val="tx1"/>
                </a:solidFill>
              </a:rPr>
              <a:t> ресурсов в смешанных и многоярусных </a:t>
            </a:r>
            <a:r>
              <a:rPr lang="ru-RU" dirty="0" err="1">
                <a:solidFill>
                  <a:schemeClr val="tx1"/>
                </a:solidFill>
              </a:rPr>
              <a:t>насаждениях,а</a:t>
            </a:r>
            <a:r>
              <a:rPr lang="ru-RU" dirty="0">
                <a:solidFill>
                  <a:schemeClr val="tx1"/>
                </a:solidFill>
              </a:rPr>
              <a:t> так же с наличием подроста и подлеска, так как рассмотренные модели расчета урожайности ягод работают только в чистых одновозрастных насаждениях. При оценке пищевых ресурсов в смешанных насаждениях требуется учет доли составляющих пород в древостое. </a:t>
            </a:r>
          </a:p>
          <a:p>
            <a:r>
              <a:rPr lang="ru-RU" dirty="0">
                <a:solidFill>
                  <a:schemeClr val="tx1"/>
                </a:solidFill>
              </a:rPr>
              <a:t>Дополнительным модулем модели </a:t>
            </a:r>
            <a:r>
              <a:rPr lang="en-US" dirty="0">
                <a:solidFill>
                  <a:schemeClr val="tx1"/>
                </a:solidFill>
              </a:rPr>
              <a:t>FORRUS-S </a:t>
            </a:r>
            <a:r>
              <a:rPr lang="ru-RU" dirty="0">
                <a:solidFill>
                  <a:schemeClr val="tx1"/>
                </a:solidFill>
              </a:rPr>
              <a:t>разработан блок расчета урожайности лесных ягод, который кроме таксационных характеристик древостоя включает наиболее значимый предиктор продуктивности ягод – освещенность на уровне напочвенного покрова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По результатам верификации на объекте </a:t>
            </a:r>
            <a:r>
              <a:rPr lang="ru-RU" dirty="0" err="1">
                <a:solidFill>
                  <a:schemeClr val="tx1"/>
                </a:solidFill>
              </a:rPr>
              <a:t>Приокско-террасный</a:t>
            </a:r>
            <a:r>
              <a:rPr lang="ru-RU" dirty="0">
                <a:solidFill>
                  <a:schemeClr val="tx1"/>
                </a:solidFill>
              </a:rPr>
              <a:t> заповедник и Брянский лес выявлена некорректность учета только полноты при расчете урожайности и необходимость перехода на освещенность. Выявлена точность модельного прогноза роста лесных ягод, для черники по Брянскому лесу 17% и брусники по </a:t>
            </a:r>
            <a:r>
              <a:rPr lang="ru-RU" dirty="0" err="1">
                <a:solidFill>
                  <a:schemeClr val="tx1"/>
                </a:solidFill>
              </a:rPr>
              <a:t>Приокско-террасному</a:t>
            </a:r>
            <a:r>
              <a:rPr lang="ru-RU" dirty="0">
                <a:solidFill>
                  <a:schemeClr val="tx1"/>
                </a:solidFill>
              </a:rPr>
              <a:t> заповеднику для брусники 19</a:t>
            </a:r>
            <a:r>
              <a:rPr lang="ru-RU" dirty="0" smtClean="0">
                <a:solidFill>
                  <a:schemeClr val="tx1"/>
                </a:solidFill>
              </a:rPr>
              <a:t>%.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474038-9BE4-41E5-BB44-05D88235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23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B7197-ED5C-4CBD-911D-CDA8AA7C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3" y="218212"/>
            <a:ext cx="8596312" cy="597763"/>
          </a:xfrm>
        </p:spPr>
        <p:txBody>
          <a:bodyPr/>
          <a:lstStyle/>
          <a:p>
            <a:r>
              <a:rPr lang="ru-RU" sz="2800" dirty="0">
                <a:solidFill>
                  <a:srgbClr val="E9F0F5">
                    <a:lumMod val="50000"/>
                  </a:srgbClr>
                </a:solidFill>
              </a:rPr>
              <a:t>Выводы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12644-C80D-4768-B5EC-87E1646BB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985422"/>
            <a:ext cx="8596312" cy="5056604"/>
          </a:xfrm>
        </p:spPr>
        <p:txBody>
          <a:bodyPr/>
          <a:lstStyle/>
          <a:p>
            <a:r>
              <a:rPr lang="ru-RU" dirty="0"/>
              <a:t>Выявлена динамика урожайности ягод при различных способах ведения лесного хозяйства. Установлено, что реакция ягодников на рубки в различных лесных зонах неодинакова. Наиболее благоприятно на урожайность черники влияют выборочные рубки в зоне хвойно-широколиственных лесов, в таежной зоне положительный  эффект рубок проявляется меньше. Брусника и малина наиболее продуктивны в сценариях со сплошными рубками.</a:t>
            </a:r>
          </a:p>
          <a:p>
            <a:r>
              <a:rPr lang="ru-RU" dirty="0"/>
              <a:t>В зависимости от особенности лесных участков произведено экономическое деление территории и выявлены участки, пригодные для промышленной заготовки лесных ягодников, участки для нужд местного населения и экономически недоступные участки. Найдены наиболее доходные сценарии ведения лесного хозяйства.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7FF4D3-5BEA-41BD-8F51-F164167C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24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77" y="338552"/>
            <a:ext cx="8596312" cy="549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338" y="1639957"/>
            <a:ext cx="8962679" cy="4719568"/>
          </a:xfrm>
        </p:spPr>
        <p:txBody>
          <a:bodyPr/>
          <a:lstStyle/>
          <a:p>
            <a:pPr eaLnBrk="1" hangingPunct="1">
              <a:buClr>
                <a:srgbClr val="874EA9"/>
              </a:buClr>
              <a:defRPr/>
            </a:pPr>
            <a:r>
              <a:rPr lang="ru-RU" sz="1400" dirty="0">
                <a:solidFill>
                  <a:srgbClr val="373545"/>
                </a:solidFill>
              </a:rPr>
              <a:t>Обзор моделей оценки пищевых ресурсов лесов центральной части России / А. А. Дулина, С. И. Чумаченко // Вопросы лесной науки. 2018. №1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РИНЦ</a:t>
            </a:r>
          </a:p>
          <a:p>
            <a:pPr eaLnBrk="1" hangingPunct="1">
              <a:buClr>
                <a:srgbClr val="874EA9"/>
              </a:buClr>
              <a:defRPr/>
            </a:pPr>
            <a:r>
              <a:rPr lang="en-US" sz="1400" dirty="0">
                <a:solidFill>
                  <a:srgbClr val="373545"/>
                </a:solidFill>
              </a:rPr>
              <a:t>Review of models of food resources evaluation of the forests of central Russia</a:t>
            </a:r>
            <a:r>
              <a:rPr lang="ru-RU" sz="1400" dirty="0">
                <a:solidFill>
                  <a:srgbClr val="373545"/>
                </a:solidFill>
              </a:rPr>
              <a:t> /</a:t>
            </a:r>
            <a:r>
              <a:rPr lang="en-US" sz="1400" dirty="0">
                <a:solidFill>
                  <a:srgbClr val="373545"/>
                </a:solidFill>
              </a:rPr>
              <a:t> A.A. Dulina, </a:t>
            </a:r>
            <a:r>
              <a:rPr lang="en-US" sz="1400" dirty="0" err="1">
                <a:solidFill>
                  <a:srgbClr val="373545"/>
                </a:solidFill>
              </a:rPr>
              <a:t>S.I.Chumachenko</a:t>
            </a:r>
            <a:r>
              <a:rPr lang="ru-RU" sz="1400" dirty="0">
                <a:solidFill>
                  <a:srgbClr val="373545"/>
                </a:solidFill>
              </a:rPr>
              <a:t> / </a:t>
            </a:r>
            <a:r>
              <a:rPr lang="en-US" sz="1400" dirty="0">
                <a:solidFill>
                  <a:srgbClr val="373545"/>
                </a:solidFill>
              </a:rPr>
              <a:t>Forest Science Issues</a:t>
            </a:r>
            <a:r>
              <a:rPr lang="ru-RU" sz="1400" dirty="0">
                <a:solidFill>
                  <a:srgbClr val="373545"/>
                </a:solidFill>
              </a:rPr>
              <a:t> 2019 </a:t>
            </a:r>
            <a:r>
              <a:rPr lang="en-US" sz="1400" dirty="0">
                <a:solidFill>
                  <a:srgbClr val="373545"/>
                </a:solidFill>
              </a:rPr>
              <a:t>Vol. 1, No. 1, pp. 1-22 2019</a:t>
            </a:r>
            <a:r>
              <a:rPr lang="ru-RU" sz="1400" dirty="0">
                <a:solidFill>
                  <a:srgbClr val="373545"/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РИНЦ</a:t>
            </a:r>
            <a:endParaRPr lang="ru-RU" sz="1400" dirty="0">
              <a:solidFill>
                <a:srgbClr val="373545"/>
              </a:solidFill>
            </a:endParaRPr>
          </a:p>
          <a:p>
            <a:pPr eaLnBrk="1" hangingPunct="1">
              <a:buClr>
                <a:srgbClr val="874EA9"/>
              </a:buClr>
              <a:defRPr/>
            </a:pPr>
            <a:r>
              <a:rPr lang="en-US" sz="1400" dirty="0">
                <a:solidFill>
                  <a:srgbClr val="373545"/>
                </a:solidFill>
              </a:rPr>
              <a:t>Modeling of multiple forest use under different management scenarios</a:t>
            </a:r>
            <a:r>
              <a:rPr lang="ru-RU" sz="1400" dirty="0">
                <a:solidFill>
                  <a:srgbClr val="373545"/>
                </a:solidFill>
              </a:rPr>
              <a:t> / </a:t>
            </a:r>
            <a:r>
              <a:rPr lang="en-GB" sz="1400" dirty="0">
                <a:solidFill>
                  <a:srgbClr val="373545"/>
                </a:solidFill>
              </a:rPr>
              <a:t>S</a:t>
            </a:r>
            <a:r>
              <a:rPr lang="ru-RU" sz="1400" dirty="0">
                <a:solidFill>
                  <a:srgbClr val="373545"/>
                </a:solidFill>
              </a:rPr>
              <a:t>.</a:t>
            </a:r>
            <a:r>
              <a:rPr lang="en-GB" sz="1400" dirty="0">
                <a:solidFill>
                  <a:srgbClr val="373545"/>
                </a:solidFill>
              </a:rPr>
              <a:t> Chumachenko, V</a:t>
            </a:r>
            <a:r>
              <a:rPr lang="ru-RU" sz="1400" dirty="0">
                <a:solidFill>
                  <a:srgbClr val="373545"/>
                </a:solidFill>
              </a:rPr>
              <a:t>.</a:t>
            </a:r>
            <a:r>
              <a:rPr lang="en-GB" sz="1400" dirty="0" err="1">
                <a:solidFill>
                  <a:srgbClr val="373545"/>
                </a:solidFill>
              </a:rPr>
              <a:t>Kiseleva</a:t>
            </a:r>
            <a:r>
              <a:rPr lang="en-GB" sz="1400" dirty="0">
                <a:solidFill>
                  <a:srgbClr val="373545"/>
                </a:solidFill>
              </a:rPr>
              <a:t>, A</a:t>
            </a:r>
            <a:r>
              <a:rPr lang="ru-RU" sz="1400" dirty="0">
                <a:solidFill>
                  <a:srgbClr val="373545"/>
                </a:solidFill>
              </a:rPr>
              <a:t>.</a:t>
            </a:r>
            <a:r>
              <a:rPr lang="en-GB" sz="1400" dirty="0" err="1">
                <a:solidFill>
                  <a:srgbClr val="373545"/>
                </a:solidFill>
              </a:rPr>
              <a:t>Kolycheva</a:t>
            </a:r>
            <a:r>
              <a:rPr lang="ru-RU" sz="1400" dirty="0">
                <a:solidFill>
                  <a:srgbClr val="373545"/>
                </a:solidFill>
              </a:rPr>
              <a:t> </a:t>
            </a:r>
            <a:r>
              <a:rPr lang="en-US" sz="1400" dirty="0">
                <a:solidFill>
                  <a:srgbClr val="373545"/>
                </a:solidFill>
              </a:rPr>
              <a:t>Modeling of multiple forest use under different management scenarios</a:t>
            </a:r>
            <a:r>
              <a:rPr lang="ru-RU" sz="1400" dirty="0">
                <a:solidFill>
                  <a:srgbClr val="373545"/>
                </a:solidFill>
              </a:rPr>
              <a:t>// </a:t>
            </a:r>
            <a:r>
              <a:rPr lang="en-US" sz="1400" dirty="0">
                <a:solidFill>
                  <a:srgbClr val="373545"/>
                </a:solidFill>
              </a:rPr>
              <a:t>IOP Conference Series: Earth and Environmental Science</a:t>
            </a:r>
            <a:r>
              <a:rPr lang="ru-RU" sz="1400" dirty="0">
                <a:solidFill>
                  <a:srgbClr val="373545"/>
                </a:solidFill>
              </a:rPr>
              <a:t> </a:t>
            </a:r>
            <a:r>
              <a:rPr lang="en-US" sz="1400" dirty="0">
                <a:solidFill>
                  <a:srgbClr val="373545"/>
                </a:solidFill>
              </a:rPr>
              <a:t>Volume 574</a:t>
            </a:r>
            <a:r>
              <a:rPr lang="ru-RU" sz="1400" dirty="0">
                <a:solidFill>
                  <a:srgbClr val="373545"/>
                </a:solidFill>
              </a:rPr>
              <a:t>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2020 СОПУС</a:t>
            </a:r>
          </a:p>
          <a:p>
            <a:pPr eaLnBrk="1" hangingPunct="1">
              <a:buClr>
                <a:srgbClr val="874EA9"/>
              </a:buClr>
              <a:defRPr/>
            </a:pPr>
            <a:r>
              <a:rPr lang="ru-RU" sz="1400" dirty="0"/>
              <a:t>Потенциал заготовки лесных ягод при различных способах ведения лесного хозяйства /</a:t>
            </a:r>
            <a:r>
              <a:rPr lang="ru-RU" sz="1400" dirty="0">
                <a:solidFill>
                  <a:srgbClr val="373545"/>
                </a:solidFill>
              </a:rPr>
              <a:t> А. А. Колычева, С. И. Чумаченко // Лесоведение. 2021.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редакции ВАК</a:t>
            </a:r>
          </a:p>
          <a:p>
            <a:pPr eaLnBrk="1" hangingPunct="1">
              <a:buClr>
                <a:srgbClr val="874EA9"/>
              </a:buClr>
              <a:defRPr/>
            </a:pPr>
            <a:r>
              <a:rPr lang="ru-RU" sz="1400" dirty="0">
                <a:solidFill>
                  <a:srgbClr val="373545"/>
                </a:solidFill>
              </a:rPr>
              <a:t>Расчет урожайности лесных ягод с учетом освещенности на уровне напочвенного покрова методами имитационного моделирования /А. А. Колычева, С. И. Чумаченко // Вопросы лесной науки. 2021.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стадии подготовки РИНЦ</a:t>
            </a:r>
          </a:p>
          <a:p>
            <a:pPr marL="0" indent="0" eaLnBrk="1" hangingPunct="1">
              <a:buClr>
                <a:srgbClr val="874EA9"/>
              </a:buClr>
              <a:buFont typeface="Wingdings 3" pitchFamily="18" charset="2"/>
              <a:buNone/>
              <a:defRPr/>
            </a:pPr>
            <a:endParaRPr lang="en-US" dirty="0"/>
          </a:p>
          <a:p>
            <a:pPr>
              <a:defRPr/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489606" y="64928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520E7DE-D235-4041-A453-AED7EF51B650}" type="slidenum">
              <a:rPr lang="ru-RU" altLang="ru-RU" sz="1800">
                <a:solidFill>
                  <a:schemeClr val="bg1"/>
                </a:solidFill>
              </a:rPr>
              <a:pPr/>
              <a:t>25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112" y="1133061"/>
            <a:ext cx="11135035" cy="5526157"/>
          </a:xfrm>
        </p:spPr>
        <p:txBody>
          <a:bodyPr/>
          <a:lstStyle/>
          <a:p>
            <a:r>
              <a:rPr lang="ru-RU" sz="1400" dirty="0">
                <a:solidFill>
                  <a:srgbClr val="373545"/>
                </a:solidFill>
              </a:rPr>
              <a:t>Научно-техническая конференция профессорско-преподавательского состава, аспирантов и студентов </a:t>
            </a:r>
            <a:r>
              <a:rPr lang="ru-RU" sz="1400" dirty="0" err="1">
                <a:solidFill>
                  <a:srgbClr val="373545"/>
                </a:solidFill>
              </a:rPr>
              <a:t>Мытищинского</a:t>
            </a:r>
            <a:r>
              <a:rPr lang="ru-RU" sz="1400" dirty="0">
                <a:solidFill>
                  <a:srgbClr val="373545"/>
                </a:solidFill>
              </a:rPr>
              <a:t> филиала МГТУ Им. Н.Э. Баумана / Возможности моделирования пищевых ресурсов лесов центральной части России // А.А. </a:t>
            </a:r>
            <a:r>
              <a:rPr lang="ru-RU" sz="1400" dirty="0" err="1">
                <a:solidFill>
                  <a:srgbClr val="373545"/>
                </a:solidFill>
              </a:rPr>
              <a:t>Дулина</a:t>
            </a:r>
            <a:r>
              <a:rPr lang="ru-RU" sz="1400" dirty="0">
                <a:solidFill>
                  <a:srgbClr val="373545"/>
                </a:solidFill>
              </a:rPr>
              <a:t>, С.И. Чумаченко. 2019.</a:t>
            </a:r>
          </a:p>
          <a:p>
            <a:r>
              <a:rPr lang="ru-RU" sz="1400" dirty="0">
                <a:solidFill>
                  <a:srgbClr val="373545"/>
                </a:solidFill>
              </a:rPr>
              <a:t> АЭРОКОСМИЧЕСКИЕ МЕТОДЫ И ГЕОИНФОРМАЦИОННЫЕ ТЕХНОЛОГИИ ВЛЕСОВЕДЕНИИ, ЛЕСНОМ ХОЗЯЙСТВЕ И ЭКОЛОГИИ: Доклады VII Всероссийской конференции (Москва, 22-24 апреля 2019 г.)  М.: ЦЭПЛ РАН, 2019 г. 180 с </a:t>
            </a:r>
            <a:r>
              <a:rPr lang="ru-RU" sz="1400" dirty="0" err="1">
                <a:solidFill>
                  <a:srgbClr val="373545"/>
                </a:solidFill>
              </a:rPr>
              <a:t>Дулина</a:t>
            </a:r>
            <a:r>
              <a:rPr lang="ru-RU" sz="1400" dirty="0">
                <a:solidFill>
                  <a:srgbClr val="373545"/>
                </a:solidFill>
              </a:rPr>
              <a:t> А.А., Чумаченко С.И. Обоснование учета освещенности для моделирования пищевых ресурсов лесов Центральной части России с. 123-125.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РИНЦ</a:t>
            </a:r>
            <a:endParaRPr lang="ru-RU" sz="1400" dirty="0">
              <a:solidFill>
                <a:srgbClr val="373545"/>
              </a:solidFill>
            </a:endParaRPr>
          </a:p>
          <a:p>
            <a:r>
              <a:rPr lang="ru-RU" sz="1400" dirty="0">
                <a:solidFill>
                  <a:srgbClr val="373545"/>
                </a:solidFill>
              </a:rPr>
              <a:t>Материалы IV Всероссийской научной конференции с международным участием «НАУЧНЫЕ ОСНОВЫ УСТОЙЧИВОГО УПРАВЛЕНИЯ ЛЕСАМИ» (27-30 октября 2020 Москва, Россия) Долгосрочный прогноз урожайности лесных ягод при различных видах рубок с. 57 – 59.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РИНЦ</a:t>
            </a:r>
            <a:endParaRPr lang="ru-RU" sz="1400" dirty="0">
              <a:solidFill>
                <a:srgbClr val="373545"/>
              </a:solidFill>
            </a:endParaRPr>
          </a:p>
          <a:p>
            <a:r>
              <a:rPr lang="ru-RU" sz="1400" dirty="0"/>
              <a:t>RUFOSS – ПРОГРАММНЫЙ МОДУЛЬ ИНТЕГРАЦИИ ИМИТАЦИОННЫХ МОДЕЛЕЙ ДЛЯ ОЦЕНКИ ВЗАИМОДЕЙСТВИЙ МЕЖДУ ЛЕСНЫМИ ЭКОСИСТЕМНЫМИ УСЛУГАМИ </a:t>
            </a:r>
            <a:r>
              <a:rPr lang="ru-RU" sz="1400" dirty="0" err="1"/>
              <a:t>Шанин</a:t>
            </a:r>
            <a:r>
              <a:rPr lang="ru-RU" sz="1400" dirty="0"/>
              <a:t> В.Н., Лукина Н.В., </a:t>
            </a:r>
            <a:r>
              <a:rPr lang="ru-RU" sz="1400" dirty="0" err="1"/>
              <a:t>Тебенькова</a:t>
            </a:r>
            <a:r>
              <a:rPr lang="ru-RU" sz="1400" dirty="0"/>
              <a:t> Д.Н., Чумаченко С.И., </a:t>
            </a:r>
            <a:r>
              <a:rPr lang="ru-RU" sz="1400" dirty="0" err="1"/>
              <a:t>Грабарник</a:t>
            </a:r>
            <a:r>
              <a:rPr lang="ru-RU" sz="1400" dirty="0"/>
              <a:t> П.Я., Чертов О.Г., Кондратьев С.А., Ханина Л.Г., Фролов П.В., Быховец С.С., Бобровский М.В., Киселева В.В., </a:t>
            </a:r>
            <a:r>
              <a:rPr lang="ru-RU" sz="1400" dirty="0" err="1"/>
              <a:t>Карпечко</a:t>
            </a:r>
            <a:r>
              <a:rPr lang="ru-RU" sz="1400" dirty="0"/>
              <a:t> Ю.В., Шмакова М.В., Колычева А.А., Митрофанов Е.М. В сборнике: ПОЧВА КАК КОМПОНЕНТ БИОСФЕРЫ: ЭВОЛЮЦИЯ, ФУНКЦИОНИРОВАНИЕ И ЭКОЛОГИЧЕСКИЕ АСПЕКТЫ. Материалы Всероссийской научной конференции, посвященной 50-летию </a:t>
            </a:r>
            <a:r>
              <a:rPr lang="ru-RU" sz="1400" dirty="0" err="1"/>
              <a:t>ИФХиБПП</a:t>
            </a:r>
            <a:r>
              <a:rPr lang="ru-RU" sz="1400" dirty="0"/>
              <a:t> РАН. Редакционная коллегия: И.В. Иванов, В.Н. </a:t>
            </a:r>
            <a:r>
              <a:rPr lang="ru-RU" sz="1400" dirty="0" err="1"/>
              <a:t>Кудеяров</a:t>
            </a:r>
            <a:r>
              <a:rPr lang="ru-RU" sz="1400" dirty="0"/>
              <a:t>, А.В. </a:t>
            </a:r>
            <a:r>
              <a:rPr lang="ru-RU" sz="1400" dirty="0" err="1"/>
              <a:t>Лупачев</a:t>
            </a:r>
            <a:r>
              <a:rPr lang="ru-RU" sz="1400" dirty="0"/>
              <a:t>, Д.Л. </a:t>
            </a:r>
            <a:r>
              <a:rPr lang="ru-RU" sz="1400" dirty="0" err="1"/>
              <a:t>Пинский</a:t>
            </a:r>
            <a:r>
              <a:rPr lang="ru-RU" sz="1400" dirty="0"/>
              <a:t>, И.В. </a:t>
            </a:r>
            <a:r>
              <a:rPr lang="ru-RU" sz="1400" dirty="0" err="1"/>
              <a:t>Припутина</a:t>
            </a:r>
            <a:r>
              <a:rPr lang="ru-RU" sz="1400" dirty="0"/>
              <a:t>, С.Н. Удальцов Рекомендовано к изданию Ученым советом </a:t>
            </a:r>
            <a:r>
              <a:rPr lang="ru-RU" sz="1400" dirty="0" err="1"/>
              <a:t>ИФХиБПП</a:t>
            </a:r>
            <a:r>
              <a:rPr lang="ru-RU" sz="1400" dirty="0"/>
              <a:t> РАН. 2020. С. 212-214.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РИНЦ</a:t>
            </a:r>
            <a:endParaRPr lang="ru-RU" sz="1400" dirty="0"/>
          </a:p>
          <a:p>
            <a:r>
              <a:rPr lang="ru-RU" sz="1400" dirty="0"/>
              <a:t>Научно-техническая конференция профессорско-преподавательского состава, аспирантов и студентов </a:t>
            </a:r>
            <a:r>
              <a:rPr lang="ru-RU" sz="1400" dirty="0" err="1"/>
              <a:t>Мытищинского</a:t>
            </a:r>
            <a:r>
              <a:rPr lang="ru-RU" sz="1400" dirty="0"/>
              <a:t> филиала МГТУ Им. Н.Э. Баумана / Прогноз и оценка урожая лесных ягод в зависимости от экономической доступности участка //А.А. Колычева. 2021.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редакции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РИНЦ</a:t>
            </a:r>
            <a:endParaRPr lang="ru-RU" sz="1400" dirty="0">
              <a:solidFill>
                <a:srgbClr val="373545"/>
              </a:solidFill>
            </a:endParaRP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7788" y="6476655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26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5077" y="338552"/>
            <a:ext cx="8596312" cy="549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Апробация</a:t>
            </a:r>
          </a:p>
        </p:txBody>
      </p:sp>
    </p:spTree>
    <p:extLst>
      <p:ext uri="{BB962C8B-B14F-4D97-AF65-F5344CB8AC3E}">
        <p14:creationId xmlns:p14="http://schemas.microsoft.com/office/powerpoint/2010/main" val="41507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7762" y="254493"/>
            <a:ext cx="8596312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</a:rPr>
              <a:t>Планы: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77863" y="2160588"/>
            <a:ext cx="7239000" cy="1587500"/>
          </a:xfrm>
        </p:spPr>
        <p:txBody>
          <a:bodyPr/>
          <a:lstStyle/>
          <a:p>
            <a:r>
              <a:rPr lang="ru-RU" altLang="ru-RU" dirty="0"/>
              <a:t>Подготовка для печати двух статей;</a:t>
            </a:r>
          </a:p>
          <a:p>
            <a:r>
              <a:rPr lang="ru-RU" altLang="ru-RU" dirty="0"/>
              <a:t>Подготовка </a:t>
            </a:r>
            <a:r>
              <a:rPr lang="ru-RU" altLang="ru-RU" dirty="0">
                <a:solidFill>
                  <a:schemeClr val="tx1"/>
                </a:solidFill>
              </a:rPr>
              <a:t>выпускной квалификационной работы;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928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00B08B6-FF38-4C6B-8942-36C27240EEB4}" type="slidenum">
              <a:rPr lang="ru-RU" altLang="ru-RU" sz="1800">
                <a:solidFill>
                  <a:schemeClr val="bg1"/>
                </a:solidFill>
              </a:rPr>
              <a:pPr/>
              <a:t>27</a:t>
            </a:fld>
            <a:endParaRPr lang="ru-RU" alt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262"/>
                    </a14:imgEffect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12913" y="1455738"/>
            <a:ext cx="687705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79500">
              <a:schemeClr val="accent1">
                <a:alpha val="40000"/>
              </a:schemeClr>
            </a:glow>
            <a:outerShdw blurRad="812800" dist="4191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609600"/>
            <a:ext cx="7005637" cy="1320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93329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78497CC-C29C-4ED1-BC74-0B44ACED18C4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28</a:t>
            </a:fld>
            <a:endParaRPr lang="ru-RU" altLang="ru-RU" sz="1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67" y="72887"/>
            <a:ext cx="4430850" cy="51407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Мировой уровень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39146"/>
              </p:ext>
            </p:extLst>
          </p:nvPr>
        </p:nvGraphicFramePr>
        <p:xfrm>
          <a:off x="139700" y="586960"/>
          <a:ext cx="11963400" cy="626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173569046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733140138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11025922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8115889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3646403602"/>
                    </a:ext>
                  </a:extLst>
                </a:gridCol>
              </a:tblGrid>
              <a:tr h="66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модели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Моделируемый ресурс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Входные параметры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Моделируемый показатель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1181603280"/>
                  </a:ext>
                </a:extLst>
              </a:tr>
              <a:tr h="600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Модель урожая черники / Модель урожая брусники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Ihalainen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al.,2003,2005)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Черника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Брусника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Возраст, ТЛУ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Урожайность</a:t>
                      </a: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2118983536"/>
                  </a:ext>
                </a:extLst>
              </a:tr>
              <a:tr h="528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Симулятор лесонасаждений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MOTTI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Hynynen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2003, 2005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Черника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Возраст, ТЛУ, тип почвы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Урожайность</a:t>
                      </a: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2970474298"/>
                  </a:ext>
                </a:extLst>
              </a:tr>
              <a:tr h="823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Модель проективного покрытия черники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Модель урожая черники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(Miina et al., 2009, 2010)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Черника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Возраст,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ТЛУ,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Минеральные почвы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Площадь проективного покрытия,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урожайность</a:t>
                      </a: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295573802"/>
                  </a:ext>
                </a:extLst>
              </a:tr>
              <a:tr h="1191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проективного покрытия брусники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урожайности брусники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Turtiainen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2005, 2013)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Брусника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бонитет, ТЛУ,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проективного покрытия, средняя эффективная температура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проективного покрытия,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Урожайность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2172182547"/>
                  </a:ext>
                </a:extLst>
              </a:tr>
              <a:tr h="1191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проективного покрытия черники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урожая черники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Turtiainen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.,2016)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Черника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бонитет, ТЛУ,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проективного покрытия, средняя эффективная температура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проективного покрытия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2824619820"/>
                  </a:ext>
                </a:extLst>
              </a:tr>
              <a:tr h="824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охвата урожайности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Vaccinium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myrtillus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Coudun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Gegout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2007)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Черника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Возраст, состав насаждения, солнечная радиация, температура, осадки, тип и влажность почвы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Урожайность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42" marR="21942" marT="0" marB="0" horzOverflow="overflow"/>
                </a:tc>
                <a:extLst>
                  <a:ext uri="{0D108BD9-81ED-4DB2-BD59-A6C34878D82A}">
                    <a16:rowId xmlns:a16="http://schemas.microsoft.com/office/drawing/2014/main" val="171201578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accent2">
                    <a:lumMod val="50000"/>
                  </a:schemeClr>
                </a:solidFill>
              </a:rPr>
              <a:pPr/>
              <a:t>3</a:t>
            </a:fld>
            <a:endParaRPr lang="ru-RU" alt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8DBC5-E159-48B5-BF8C-009C5D35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08" y="155575"/>
            <a:ext cx="8596312" cy="1320800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Подходы, используемые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7BCCA-5732-4C11-8D72-CDFE08C7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08" y="1012054"/>
            <a:ext cx="8693967" cy="502997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ТАКСАЦИОННЫЙ СПРАВОЧНИК ПО ЛЕСНЫМ РЕСУРСАМ РОССИИ (за исключением древесины) / Л. Е. </a:t>
            </a:r>
            <a:r>
              <a:rPr lang="ru-RU" sz="1600" dirty="0" err="1"/>
              <a:t>Курлович</a:t>
            </a:r>
            <a:r>
              <a:rPr lang="ru-RU" sz="1600" dirty="0"/>
              <a:t>, В. Н. Косицын – Пушкино : ВНИИЛМ, 2018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5F966E-C121-4F14-A1ED-8FCBF8CB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 smtClean="0">
                <a:solidFill>
                  <a:schemeClr val="bg1"/>
                </a:solidFill>
              </a:rPr>
              <a:pPr/>
              <a:t>4</a:t>
            </a:fld>
            <a:r>
              <a:rPr lang="en-US" altLang="ru-RU" sz="1800" dirty="0">
                <a:solidFill>
                  <a:schemeClr val="bg1"/>
                </a:solidFill>
              </a:rPr>
              <a:t> 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D95E1CC-2FE3-4C14-937F-CF54A2F0E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509929"/>
              </p:ext>
            </p:extLst>
          </p:nvPr>
        </p:nvGraphicFramePr>
        <p:xfrm>
          <a:off x="580208" y="1942812"/>
          <a:ext cx="6791419" cy="418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C174E3D-861B-466F-BF81-7009566D0F07}"/>
              </a:ext>
            </a:extLst>
          </p:cNvPr>
          <p:cNvSpPr txBox="1"/>
          <p:nvPr/>
        </p:nvSpPr>
        <p:spPr>
          <a:xfrm>
            <a:off x="6965272" y="2038805"/>
            <a:ext cx="3545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Недостатки: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правил для смешанных и многоярусных насаждений;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Работают в насаждениях без подроста или с редким;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Трудно отследить динамику урожайности и смену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1670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407988"/>
            <a:ext cx="7583318" cy="5999162"/>
          </a:xfrm>
        </p:spPr>
        <p:txBody>
          <a:bodyPr rtlCol="0">
            <a:normAutofit fontScale="92500" lnSpcReduction="20000"/>
          </a:bodyPr>
          <a:lstStyle/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 Эколого-экономическая оценка лесных ягодников при различных сценариях ведения лесного хозяйства на долгосрочный период методами имитационного моделирования.</a:t>
            </a: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endParaRPr lang="ru-RU" sz="2200" dirty="0">
              <a:solidFill>
                <a:schemeClr val="tx1"/>
              </a:solidFill>
              <a:cs typeface="Times New Roman" pitchFamily="18" charset="0"/>
            </a:endParaRP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Объект исследования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: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 лесные насаждения европейской части России.</a:t>
            </a: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endParaRPr lang="ru-RU" sz="2200" dirty="0">
              <a:solidFill>
                <a:schemeClr val="tx1"/>
              </a:solidFill>
              <a:cs typeface="Times New Roman" pitchFamily="18" charset="0"/>
            </a:endParaRP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Предмет исследования: </a:t>
            </a:r>
            <a:r>
              <a:rPr lang="ru-RU" sz="2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пищевые 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ресурсы леса (лесные ягоды).</a:t>
            </a: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endParaRPr lang="ru-RU" sz="2200" dirty="0">
              <a:solidFill>
                <a:schemeClr val="tx1"/>
              </a:solidFill>
              <a:cs typeface="Times New Roman" pitchFamily="18" charset="0"/>
            </a:endParaRP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Научная новизна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cs typeface="Times New Roman" pitchFamily="18" charset="0"/>
              </a:rPr>
              <a:t>впервые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 представлен комплексный анализ потенциального объема и урожайности лесных ягод в 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европейской части территории 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России при различных сценариях ведения лесного хозяйства</a:t>
            </a: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endParaRPr lang="ru-RU" sz="2200" dirty="0">
              <a:solidFill>
                <a:schemeClr val="tx1"/>
              </a:solidFill>
              <a:cs typeface="Times New Roman" pitchFamily="18" charset="0"/>
            </a:endParaRP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None/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Практическая значимость: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Модельный подход может быть применен для прогноза урожайности лесных ягод на территории европейской части России при выборе сценария ведения лесного хозяйства на долгосрочную перспективу. </a:t>
            </a:r>
          </a:p>
          <a:p>
            <a:pPr marL="109728" indent="0" defTabSz="91440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568C11"/>
              </a:buClr>
              <a:buSzPct val="68000"/>
              <a:buFont typeface="Wingdings 3" pitchFamily="18" charset="2"/>
              <a:buNone/>
              <a:defRPr/>
            </a:pP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50693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C4F6F68-5BC2-4E34-9844-CCA00F388143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5</a:t>
            </a:fld>
            <a:endParaRPr lang="ru-RU" altLang="ru-RU" sz="18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390B1-8DA1-4B18-9CB4-F6F3C4A0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95B05-B224-442A-AE92-7B9ADCFEE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86758"/>
            <a:ext cx="8596312" cy="4355268"/>
          </a:xfrm>
        </p:spPr>
        <p:txBody>
          <a:bodyPr/>
          <a:lstStyle/>
          <a:p>
            <a:r>
              <a:rPr lang="ru-RU" sz="2000" dirty="0"/>
              <a:t>Анализ состояния вопроса;</a:t>
            </a:r>
          </a:p>
          <a:p>
            <a:r>
              <a:rPr lang="ru-RU" sz="2000" dirty="0"/>
              <a:t>Разработка блока расчета урожайности лесных ягод  с учетом освещенности на уровне напочвенного покрова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Верификация данных об урожайности;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Моделирование </a:t>
            </a:r>
            <a:r>
              <a:rPr lang="ru-RU" sz="2000" dirty="0">
                <a:solidFill>
                  <a:schemeClr val="tx1"/>
                </a:solidFill>
              </a:rPr>
              <a:t>динамики урожайности ягод при различных сценариях ведения лесного хозяйства на модельных участках;</a:t>
            </a:r>
          </a:p>
          <a:p>
            <a:r>
              <a:rPr lang="ru-RU" sz="2000" dirty="0"/>
              <a:t>Экономическая оценка ягодников в зависимости от особенностей лесных участков.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393AEF-675B-4FDB-8DE4-E5B3B343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88" y="6492875"/>
            <a:ext cx="684212" cy="365125"/>
          </a:xfrm>
        </p:spPr>
        <p:txBody>
          <a:bodyPr/>
          <a:lstStyle/>
          <a:p>
            <a:fld id="{8DC19FDB-5668-4AFE-87A9-2E126205A371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6</a:t>
            </a:fld>
            <a:endParaRPr lang="ru-RU" altLang="ru-RU" sz="18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657600" y="412750"/>
            <a:ext cx="3262313" cy="359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928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69B2969-7B52-4124-8F8F-BE02D286BB26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7</a:t>
            </a:fld>
            <a:endParaRPr lang="ru-RU" altLang="ru-RU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663" y="911225"/>
            <a:ext cx="2154237" cy="70326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Таксационные описания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663" y="2846388"/>
            <a:ext cx="2154237" cy="162401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Параметры способов ведения лесного хозяйства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( сценарии)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29100" y="1538288"/>
            <a:ext cx="2119313" cy="838200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ГИС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75588" y="412750"/>
            <a:ext cx="3451225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32788" y="1400175"/>
            <a:ext cx="2473325" cy="998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Модель «Естественное развитие»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32788" y="2808288"/>
            <a:ext cx="2473325" cy="955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Модель «Экзогенное воздействие»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7875588" y="412750"/>
            <a:ext cx="3451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Блок имитационного моделирования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3906838" y="557213"/>
            <a:ext cx="2763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Блок сервисных программ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29100" y="2952750"/>
            <a:ext cx="2119313" cy="811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Вспомогательные программы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32788" y="4405313"/>
            <a:ext cx="2598737" cy="1350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350" y="4597400"/>
            <a:ext cx="1871663" cy="97948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Блок «Пищевые ресурсы»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60688" y="5589588"/>
            <a:ext cx="1268412" cy="58261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Базы данных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54550" y="5756275"/>
            <a:ext cx="1268413" cy="5826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Карты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8413" y="5576888"/>
            <a:ext cx="1268412" cy="58102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Графики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90800" y="597092"/>
            <a:ext cx="220662" cy="423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Входные данные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08363" y="5081588"/>
            <a:ext cx="3906837" cy="322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Выходные данные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960688" y="1401763"/>
            <a:ext cx="542925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947988" y="2951163"/>
            <a:ext cx="541337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075488" y="1393825"/>
            <a:ext cx="541337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7075488" y="2949575"/>
            <a:ext cx="541337" cy="273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8545513" y="2398713"/>
            <a:ext cx="336550" cy="550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10110788" y="2251075"/>
            <a:ext cx="338137" cy="550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775700" y="4070350"/>
            <a:ext cx="338138" cy="550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10115550" y="3840163"/>
            <a:ext cx="336550" cy="550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119688" y="4216400"/>
            <a:ext cx="338137" cy="550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229100" y="4216400"/>
            <a:ext cx="338138" cy="550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010275" y="4216400"/>
            <a:ext cx="338138" cy="550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20663" y="1911350"/>
            <a:ext cx="2154237" cy="70326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Справочные базы данных</a:t>
            </a:r>
          </a:p>
        </p:txBody>
      </p:sp>
      <p:sp>
        <p:nvSpPr>
          <p:cNvPr id="11296" name="TextBox 2"/>
          <p:cNvSpPr txBox="1">
            <a:spLocks noChangeArrowheads="1"/>
          </p:cNvSpPr>
          <p:nvPr/>
        </p:nvSpPr>
        <p:spPr bwMode="auto">
          <a:xfrm>
            <a:off x="295275" y="73872"/>
            <a:ext cx="2079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8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FORRUS-S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49" t="-23005" r="-30392"/>
          <a:stretch/>
        </p:blipFill>
        <p:spPr>
          <a:xfrm>
            <a:off x="2604827" y="4330761"/>
            <a:ext cx="2804205" cy="2491776"/>
          </a:xfrm>
          <a:prstGeom prst="flowChartExtract">
            <a:avLst/>
          </a:prstGeom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6293" y="4279177"/>
            <a:ext cx="284956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3" t="-10954" r="-3803"/>
          <a:stretch/>
        </p:blipFill>
        <p:spPr>
          <a:xfrm>
            <a:off x="652246" y="4310937"/>
            <a:ext cx="2402654" cy="2531424"/>
          </a:xfrm>
          <a:prstGeom prst="triangle">
            <a:avLst>
              <a:gd name="adj" fmla="val 56459"/>
            </a:avLst>
          </a:prstGeom>
        </p:spPr>
      </p:pic>
      <p:sp>
        <p:nvSpPr>
          <p:cNvPr id="1229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507788" y="648404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F3D2E15-91FF-4385-B95A-C53D7CD2654D}" type="slidenum">
              <a:rPr lang="ru-RU" altLang="ru-RU" sz="1800">
                <a:solidFill>
                  <a:schemeClr val="bg1"/>
                </a:solidFill>
                <a:cs typeface="Arial" charset="0"/>
              </a:rPr>
              <a:pPr/>
              <a:t>8</a:t>
            </a:fld>
            <a:endParaRPr lang="ru-RU" altLang="ru-RU" sz="1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2001" y="4530726"/>
            <a:ext cx="21891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 descr="C:\НОУТ\Новая папка\Documents\аспирантура\Golye-vetki_120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43" y="5801318"/>
            <a:ext cx="867584" cy="10566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1715" y="5810945"/>
            <a:ext cx="8556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6678" y="2111997"/>
            <a:ext cx="27160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Справочные базы: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для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чистых</a:t>
            </a:r>
            <a:r>
              <a:rPr lang="ru-RU" dirty="0">
                <a:latin typeface="+mn-lt"/>
              </a:rPr>
              <a:t> насаждений, без подлеска + Таксационные данные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822" y="978622"/>
            <a:ext cx="2734470" cy="288233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8249" y="978623"/>
            <a:ext cx="2716042" cy="92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Используемые данные по урожайности ресурсов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2163" y="4511675"/>
            <a:ext cx="7423150" cy="2328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45488" y="817563"/>
            <a:ext cx="28114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1 этап : расчет урожайности в чистых ельниках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5963" y="1914525"/>
            <a:ext cx="2811462" cy="9223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2 этап : расчет урожайности в чистых березняках</a:t>
            </a:r>
          </a:p>
        </p:txBody>
      </p:sp>
      <p:sp>
        <p:nvSpPr>
          <p:cNvPr id="12303" name="TextBox 12"/>
          <p:cNvSpPr txBox="1">
            <a:spLocks noChangeArrowheads="1"/>
          </p:cNvSpPr>
          <p:nvPr/>
        </p:nvSpPr>
        <p:spPr bwMode="auto">
          <a:xfrm>
            <a:off x="2114550" y="4125913"/>
            <a:ext cx="299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latin typeface="Arial" charset="0"/>
              </a:rPr>
              <a:t>6Е4Б + подлесок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35963" y="3005138"/>
            <a:ext cx="279717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3 этап: расчет урожайности на участок,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  <a:cs typeface="Arial" charset="0"/>
              </a:rPr>
              <a:t>пропорционально доле участия каждой породы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  <a:cs typeface="Arial" charset="0"/>
              </a:rPr>
              <a:t>по запасу</a:t>
            </a:r>
            <a:endParaRPr lang="ru-RU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24788" y="168274"/>
            <a:ext cx="3852862" cy="45911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24788" y="168275"/>
            <a:ext cx="3852862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Используемый подход</a:t>
            </a:r>
          </a:p>
        </p:txBody>
      </p:sp>
      <p:sp>
        <p:nvSpPr>
          <p:cNvPr id="12307" name="TextBox 2"/>
          <p:cNvSpPr txBox="1">
            <a:spLocks noChangeArrowheads="1"/>
          </p:cNvSpPr>
          <p:nvPr/>
        </p:nvSpPr>
        <p:spPr bwMode="auto">
          <a:xfrm>
            <a:off x="4355797" y="982553"/>
            <a:ext cx="2734469" cy="287840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ru-RU" altLang="ru-RU" dirty="0">
                <a:latin typeface="Arial" charset="0"/>
                <a:cs typeface="Arial" charset="0"/>
              </a:rPr>
              <a:t>Освещенность на уровне напочвенного покрова с учетом подроста подлеска</a:t>
            </a:r>
          </a:p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FB00DEB-3446-4C0F-8218-B35F34CFF66C}"/>
              </a:ext>
            </a:extLst>
          </p:cNvPr>
          <p:cNvSpPr txBox="1">
            <a:spLocks/>
          </p:cNvSpPr>
          <p:nvPr/>
        </p:nvSpPr>
        <p:spPr bwMode="auto">
          <a:xfrm>
            <a:off x="403225" y="46761"/>
            <a:ext cx="112744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accent2">
                    <a:lumMod val="50000"/>
                  </a:schemeClr>
                </a:solidFill>
              </a:rPr>
              <a:t>Преимущества используемого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подхода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6343D3E-C531-44B2-9A4D-5DB12E7CC1F7}"/>
              </a:ext>
            </a:extLst>
          </p:cNvPr>
          <p:cNvSpPr/>
          <p:nvPr/>
        </p:nvSpPr>
        <p:spPr>
          <a:xfrm>
            <a:off x="4367213" y="997674"/>
            <a:ext cx="2723055" cy="916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Альтернативные данные по урожайности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838" y="1331913"/>
            <a:ext cx="1838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8489950" y="668338"/>
            <a:ext cx="3598863" cy="5657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70500" y="658813"/>
            <a:ext cx="3114675" cy="5657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7" name="Заголовок 1"/>
          <p:cNvSpPr>
            <a:spLocks noGrp="1"/>
          </p:cNvSpPr>
          <p:nvPr>
            <p:ph type="title"/>
          </p:nvPr>
        </p:nvSpPr>
        <p:spPr>
          <a:xfrm>
            <a:off x="334963" y="98427"/>
            <a:ext cx="11274425" cy="481012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Условия для получения производственной продуктивности  ягод</a:t>
            </a:r>
          </a:p>
        </p:txBody>
      </p:sp>
      <p:pic>
        <p:nvPicPr>
          <p:cNvPr id="13318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44913" y="4870451"/>
            <a:ext cx="1455738" cy="1455737"/>
          </a:xfrm>
        </p:spPr>
      </p:pic>
      <p:sp>
        <p:nvSpPr>
          <p:cNvPr id="1331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485563" y="6505575"/>
            <a:ext cx="68421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F708815-9FF8-430F-BF61-3551D7B93A1B}" type="slidenum">
              <a:rPr lang="ru-RU" alt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alt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2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3501" y="2801143"/>
            <a:ext cx="1492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146800" y="754063"/>
            <a:ext cx="213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Выборочные рубки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315913" y="67786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Естественное развитие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9515475" y="779463"/>
            <a:ext cx="21367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Сплошные </a:t>
            </a:r>
          </a:p>
          <a:p>
            <a:r>
              <a:rPr lang="ru-RU" altLang="ru-RU"/>
              <a:t>рубки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387975" y="2003425"/>
            <a:ext cx="8477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276975" y="1573213"/>
            <a:ext cx="700088" cy="4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570788" y="2003425"/>
            <a:ext cx="741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004050" y="1641475"/>
            <a:ext cx="461963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 flipH="1" flipV="1">
            <a:off x="6253163" y="1492250"/>
            <a:ext cx="55562" cy="4549775"/>
          </a:xfrm>
          <a:prstGeom prst="line">
            <a:avLst/>
          </a:prstGeom>
          <a:ln>
            <a:solidFill>
              <a:srgbClr val="945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32"/>
          <p:cNvSpPr txBox="1">
            <a:spLocks noChangeArrowheads="1"/>
          </p:cNvSpPr>
          <p:nvPr/>
        </p:nvSpPr>
        <p:spPr bwMode="auto">
          <a:xfrm>
            <a:off x="6638925" y="1698625"/>
            <a:ext cx="984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5-7 лет</a:t>
            </a:r>
          </a:p>
        </p:txBody>
      </p:sp>
      <p:sp>
        <p:nvSpPr>
          <p:cNvPr id="13330" name="TextBox 33"/>
          <p:cNvSpPr txBox="1">
            <a:spLocks noChangeArrowheads="1"/>
          </p:cNvSpPr>
          <p:nvPr/>
        </p:nvSpPr>
        <p:spPr bwMode="auto">
          <a:xfrm>
            <a:off x="5313363" y="1698625"/>
            <a:ext cx="47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ТС</a:t>
            </a:r>
          </a:p>
        </p:txBody>
      </p:sp>
      <p:sp>
        <p:nvSpPr>
          <p:cNvPr id="13331" name="TextBox 34"/>
          <p:cNvSpPr txBox="1">
            <a:spLocks noChangeArrowheads="1"/>
          </p:cNvSpPr>
          <p:nvPr/>
        </p:nvSpPr>
        <p:spPr bwMode="auto">
          <a:xfrm>
            <a:off x="7716838" y="1633538"/>
            <a:ext cx="477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ВС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8589963" y="1987550"/>
            <a:ext cx="8477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3" name="TextBox 36"/>
          <p:cNvSpPr txBox="1">
            <a:spLocks noChangeArrowheads="1"/>
          </p:cNvSpPr>
          <p:nvPr/>
        </p:nvSpPr>
        <p:spPr bwMode="auto">
          <a:xfrm>
            <a:off x="8651875" y="1698625"/>
            <a:ext cx="47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ТС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459913" y="1492250"/>
            <a:ext cx="55562" cy="45497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515475" y="1987550"/>
            <a:ext cx="700088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6" name="TextBox 43"/>
          <p:cNvSpPr txBox="1">
            <a:spLocks noChangeArrowheads="1"/>
          </p:cNvSpPr>
          <p:nvPr/>
        </p:nvSpPr>
        <p:spPr bwMode="auto">
          <a:xfrm>
            <a:off x="9437688" y="2193925"/>
            <a:ext cx="7667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/>
              <a:t>2-3 года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11342688" y="1987550"/>
            <a:ext cx="644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8" name="TextBox 45"/>
          <p:cNvSpPr txBox="1">
            <a:spLocks noChangeArrowheads="1"/>
          </p:cNvSpPr>
          <p:nvPr/>
        </p:nvSpPr>
        <p:spPr bwMode="auto">
          <a:xfrm>
            <a:off x="11485563" y="1668463"/>
            <a:ext cx="47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ВС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11055350" y="2006600"/>
            <a:ext cx="287338" cy="34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0" name="TextBox 53"/>
          <p:cNvSpPr txBox="1">
            <a:spLocks noChangeArrowheads="1"/>
          </p:cNvSpPr>
          <p:nvPr/>
        </p:nvSpPr>
        <p:spPr bwMode="auto">
          <a:xfrm>
            <a:off x="10106025" y="194151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40 – 50 лет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5400675" y="3722688"/>
            <a:ext cx="8477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2" name="TextBox 60"/>
          <p:cNvSpPr txBox="1">
            <a:spLocks noChangeArrowheads="1"/>
          </p:cNvSpPr>
          <p:nvPr/>
        </p:nvSpPr>
        <p:spPr bwMode="auto">
          <a:xfrm>
            <a:off x="5424488" y="3305175"/>
            <a:ext cx="47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ТС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6324600" y="3308350"/>
            <a:ext cx="700088" cy="4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4" name="TextBox 62"/>
          <p:cNvSpPr txBox="1">
            <a:spLocks noChangeArrowheads="1"/>
          </p:cNvSpPr>
          <p:nvPr/>
        </p:nvSpPr>
        <p:spPr bwMode="auto">
          <a:xfrm>
            <a:off x="6673850" y="3511550"/>
            <a:ext cx="984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5-7 лет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7038975" y="3357563"/>
            <a:ext cx="461963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556500" y="3719513"/>
            <a:ext cx="741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7" name="TextBox 65"/>
          <p:cNvSpPr txBox="1">
            <a:spLocks noChangeArrowheads="1"/>
          </p:cNvSpPr>
          <p:nvPr/>
        </p:nvSpPr>
        <p:spPr bwMode="auto">
          <a:xfrm>
            <a:off x="7726363" y="3262313"/>
            <a:ext cx="47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ВС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8550275" y="3719513"/>
            <a:ext cx="849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9" name="TextBox 67"/>
          <p:cNvSpPr txBox="1">
            <a:spLocks noChangeArrowheads="1"/>
          </p:cNvSpPr>
          <p:nvPr/>
        </p:nvSpPr>
        <p:spPr bwMode="auto">
          <a:xfrm>
            <a:off x="8653463" y="3308350"/>
            <a:ext cx="47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ТС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 flipV="1">
            <a:off x="9528175" y="3357563"/>
            <a:ext cx="382588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9956800" y="3424238"/>
            <a:ext cx="369888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11055350" y="3784600"/>
            <a:ext cx="287338" cy="344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1377613" y="3719513"/>
            <a:ext cx="646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4" name="TextBox 82"/>
          <p:cNvSpPr txBox="1">
            <a:spLocks noChangeArrowheads="1"/>
          </p:cNvSpPr>
          <p:nvPr/>
        </p:nvSpPr>
        <p:spPr bwMode="auto">
          <a:xfrm>
            <a:off x="9515475" y="3781425"/>
            <a:ext cx="728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6-8 лет</a:t>
            </a:r>
          </a:p>
        </p:txBody>
      </p:sp>
      <p:sp>
        <p:nvSpPr>
          <p:cNvPr id="13355" name="TextBox 83"/>
          <p:cNvSpPr txBox="1">
            <a:spLocks noChangeArrowheads="1"/>
          </p:cNvSpPr>
          <p:nvPr/>
        </p:nvSpPr>
        <p:spPr bwMode="auto">
          <a:xfrm>
            <a:off x="10156825" y="3598863"/>
            <a:ext cx="10731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30 – 40 лет</a:t>
            </a:r>
          </a:p>
        </p:txBody>
      </p:sp>
      <p:sp>
        <p:nvSpPr>
          <p:cNvPr id="13356" name="TextBox 84"/>
          <p:cNvSpPr txBox="1">
            <a:spLocks noChangeArrowheads="1"/>
          </p:cNvSpPr>
          <p:nvPr/>
        </p:nvSpPr>
        <p:spPr bwMode="auto">
          <a:xfrm>
            <a:off x="11485563" y="3357563"/>
            <a:ext cx="477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ВС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8569325" y="5367338"/>
            <a:ext cx="849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8" name="TextBox 86"/>
          <p:cNvSpPr txBox="1">
            <a:spLocks noChangeArrowheads="1"/>
          </p:cNvSpPr>
          <p:nvPr/>
        </p:nvSpPr>
        <p:spPr bwMode="auto">
          <a:xfrm>
            <a:off x="8750300" y="4918075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/>
              <a:t>ТС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9629775" y="5005388"/>
            <a:ext cx="382588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10098088" y="5014913"/>
            <a:ext cx="369887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1" name="TextBox 93"/>
          <p:cNvSpPr txBox="1">
            <a:spLocks noChangeArrowheads="1"/>
          </p:cNvSpPr>
          <p:nvPr/>
        </p:nvSpPr>
        <p:spPr bwMode="auto">
          <a:xfrm>
            <a:off x="9637713" y="5529263"/>
            <a:ext cx="727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6-8 лет</a:t>
            </a:r>
          </a:p>
        </p:txBody>
      </p:sp>
      <p:graphicFrame>
        <p:nvGraphicFramePr>
          <p:cNvPr id="95" name="Таблица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1400"/>
              </p:ext>
            </p:extLst>
          </p:nvPr>
        </p:nvGraphicFramePr>
        <p:xfrm>
          <a:off x="475058" y="1193800"/>
          <a:ext cx="3165080" cy="46503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284">
                  <a:extLst>
                    <a:ext uri="{9D8B030D-6E8A-4147-A177-3AD203B41FA5}">
                      <a16:colId xmlns:a16="http://schemas.microsoft.com/office/drawing/2014/main" val="306169764"/>
                    </a:ext>
                  </a:extLst>
                </a:gridCol>
              </a:tblGrid>
              <a:tr h="51586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ТЛУ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Полнота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Порода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2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А4 В3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&gt;5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0.6 -0.8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6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А4 В2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0.3 - 0.4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5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А3 В3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В4 С3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Открытые места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84" name="TextBox 95"/>
          <p:cNvSpPr txBox="1">
            <a:spLocks noChangeArrowheads="1"/>
          </p:cNvSpPr>
          <p:nvPr/>
        </p:nvSpPr>
        <p:spPr bwMode="auto">
          <a:xfrm rot="-5400000">
            <a:off x="-203994" y="1802607"/>
            <a:ext cx="107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Черника</a:t>
            </a:r>
          </a:p>
        </p:txBody>
      </p:sp>
      <p:sp>
        <p:nvSpPr>
          <p:cNvPr id="13385" name="TextBox 96"/>
          <p:cNvSpPr txBox="1">
            <a:spLocks noChangeArrowheads="1"/>
          </p:cNvSpPr>
          <p:nvPr/>
        </p:nvSpPr>
        <p:spPr bwMode="auto">
          <a:xfrm rot="-5400000">
            <a:off x="-249237" y="3305175"/>
            <a:ext cx="1173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Брусника</a:t>
            </a:r>
          </a:p>
        </p:txBody>
      </p:sp>
      <p:sp>
        <p:nvSpPr>
          <p:cNvPr id="13386" name="TextBox 97"/>
          <p:cNvSpPr txBox="1">
            <a:spLocks noChangeArrowheads="1"/>
          </p:cNvSpPr>
          <p:nvPr/>
        </p:nvSpPr>
        <p:spPr bwMode="auto">
          <a:xfrm rot="-5400000">
            <a:off x="-150018" y="4987131"/>
            <a:ext cx="98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Малина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580313" y="2193925"/>
            <a:ext cx="741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570788" y="2387600"/>
            <a:ext cx="741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1369675" y="2185988"/>
            <a:ext cx="644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1377613" y="2374900"/>
            <a:ext cx="644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7550150" y="3957638"/>
            <a:ext cx="741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11403013" y="3970338"/>
            <a:ext cx="644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556500" y="4195763"/>
            <a:ext cx="741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11442700" y="4195763"/>
            <a:ext cx="646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5" name="TextBox 1"/>
          <p:cNvSpPr txBox="1">
            <a:spLocks noChangeArrowheads="1"/>
          </p:cNvSpPr>
          <p:nvPr/>
        </p:nvSpPr>
        <p:spPr bwMode="auto">
          <a:xfrm>
            <a:off x="7793038" y="2017713"/>
            <a:ext cx="26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?</a:t>
            </a:r>
          </a:p>
        </p:txBody>
      </p:sp>
      <p:pic>
        <p:nvPicPr>
          <p:cNvPr id="13396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39538" y="1978025"/>
            <a:ext cx="37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97" name="TextBox 69"/>
          <p:cNvSpPr txBox="1">
            <a:spLocks noChangeArrowheads="1"/>
          </p:cNvSpPr>
          <p:nvPr/>
        </p:nvSpPr>
        <p:spPr bwMode="auto">
          <a:xfrm>
            <a:off x="7804150" y="3786188"/>
            <a:ext cx="293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?</a:t>
            </a:r>
          </a:p>
        </p:txBody>
      </p:sp>
      <p:sp>
        <p:nvSpPr>
          <p:cNvPr id="13398" name="TextBox 70"/>
          <p:cNvSpPr txBox="1">
            <a:spLocks noChangeArrowheads="1"/>
          </p:cNvSpPr>
          <p:nvPr/>
        </p:nvSpPr>
        <p:spPr bwMode="auto">
          <a:xfrm>
            <a:off x="11557000" y="3765550"/>
            <a:ext cx="269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/>
              <a:t>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FF9988-6881-48AB-8C63-088B99642215}"/>
              </a:ext>
            </a:extLst>
          </p:cNvPr>
          <p:cNvSpPr/>
          <p:nvPr/>
        </p:nvSpPr>
        <p:spPr>
          <a:xfrm>
            <a:off x="103187" y="5897740"/>
            <a:ext cx="3840609" cy="282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Landolt</a:t>
            </a:r>
            <a:r>
              <a:rPr lang="ru-RU" sz="1200" dirty="0"/>
              <a:t>, 1977; Цыганов, 1983; </a:t>
            </a:r>
            <a:r>
              <a:rPr lang="ru-RU" sz="1200" dirty="0" err="1"/>
              <a:t>Телишевский</a:t>
            </a:r>
            <a:r>
              <a:rPr lang="ru-RU" sz="1200" dirty="0"/>
              <a:t>, 1986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3363" y="6361280"/>
            <a:ext cx="6338887" cy="34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 ТС - Текущее состояние, ВС - Восстановленное состояние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E9F0F5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20129</TotalTime>
  <Words>2439</Words>
  <Application>Microsoft Office PowerPoint</Application>
  <PresentationFormat>Широкоэкранный</PresentationFormat>
  <Paragraphs>552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Аспект</vt:lpstr>
      <vt:lpstr>Долгосрочное прогнозирование динамики урожайности лесных ягод при разных сценариях лесопользования для лесов европейской части России </vt:lpstr>
      <vt:lpstr>Актуальность</vt:lpstr>
      <vt:lpstr>Мировой уровень</vt:lpstr>
      <vt:lpstr>Подходы, используемые в России</vt:lpstr>
      <vt:lpstr>Презентация PowerPoint</vt:lpstr>
      <vt:lpstr>Задачи</vt:lpstr>
      <vt:lpstr>Презентация PowerPoint</vt:lpstr>
      <vt:lpstr>Презентация PowerPoint</vt:lpstr>
      <vt:lpstr>Условия для получения производственной продуктивности  ягод</vt:lpstr>
      <vt:lpstr>Регрессионная зависимость урожайности ягод от освещенности</vt:lpstr>
      <vt:lpstr>Презентация PowerPoint</vt:lpstr>
      <vt:lpstr>Проверка урожайности ягодников</vt:lpstr>
      <vt:lpstr>Экспериментальные лесохозяйственные сценарии</vt:lpstr>
      <vt:lpstr>Объект  Данки </vt:lpstr>
      <vt:lpstr>Объект  Данки</vt:lpstr>
      <vt:lpstr>Объект  Данки</vt:lpstr>
      <vt:lpstr>Влияние климата на продуктивность ягод при естественном развитие</vt:lpstr>
      <vt:lpstr>Подбор участков для промышленной заготовки ягод:</vt:lpstr>
      <vt:lpstr>Оцифровка дорожно-тропиночной  сети и населенных пунктов</vt:lpstr>
      <vt:lpstr>Ягодоносные площади 1066 га</vt:lpstr>
      <vt:lpstr>Нормы сбора брусники и черники совком при различной урожайности (Чупров, 1982) </vt:lpstr>
      <vt:lpstr>Экономическая оценка на примере части Тихвинского лесничества </vt:lpstr>
      <vt:lpstr>Выводы</vt:lpstr>
      <vt:lpstr>Выводы</vt:lpstr>
      <vt:lpstr>Публикации</vt:lpstr>
      <vt:lpstr>Апробация</vt:lpstr>
      <vt:lpstr>Планы: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Долгосрочное прогнозирование динамики недревесных ресурсов леса при разных сценариях лесопользования для лесов европейской части России</dc:title>
  <dc:creator>muhin</dc:creator>
  <cp:lastModifiedBy>Анна А. Колычева</cp:lastModifiedBy>
  <cp:revision>542</cp:revision>
  <dcterms:created xsi:type="dcterms:W3CDTF">2019-04-08T09:39:04Z</dcterms:created>
  <dcterms:modified xsi:type="dcterms:W3CDTF">2021-05-14T08:47:37Z</dcterms:modified>
</cp:coreProperties>
</file>