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6" r:id="rId2"/>
    <p:sldId id="257" r:id="rId3"/>
    <p:sldId id="258" r:id="rId4"/>
    <p:sldId id="279" r:id="rId5"/>
    <p:sldId id="287" r:id="rId6"/>
    <p:sldId id="284" r:id="rId7"/>
    <p:sldId id="285" r:id="rId8"/>
    <p:sldId id="286" r:id="rId9"/>
    <p:sldId id="261" r:id="rId10"/>
    <p:sldId id="259" r:id="rId11"/>
    <p:sldId id="277" r:id="rId12"/>
    <p:sldId id="266" r:id="rId13"/>
    <p:sldId id="271" r:id="rId14"/>
    <p:sldId id="262" r:id="rId15"/>
    <p:sldId id="272" r:id="rId16"/>
    <p:sldId id="265" r:id="rId17"/>
    <p:sldId id="273" r:id="rId18"/>
    <p:sldId id="263" r:id="rId19"/>
    <p:sldId id="274" r:id="rId20"/>
    <p:sldId id="264" r:id="rId21"/>
    <p:sldId id="288" r:id="rId22"/>
    <p:sldId id="270" r:id="rId23"/>
    <p:sldId id="275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F2056"/>
    <a:srgbClr val="503E7E"/>
    <a:srgbClr val="481DB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9856" autoAdjust="0"/>
  </p:normalViewPr>
  <p:slideViewPr>
    <p:cSldViewPr snapToGrid="0">
      <p:cViewPr>
        <p:scale>
          <a:sx n="93" d="100"/>
          <a:sy n="93" d="100"/>
        </p:scale>
        <p:origin x="31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6F3E6-4917-474A-BDE8-480D7AA764AF}" type="doc">
      <dgm:prSet loTypeId="urn:microsoft.com/office/officeart/2005/8/layout/cycle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4140BF0-C0E9-4D10-927F-BB33DFB2A486}">
      <dgm:prSet phldrT="[Текст]"/>
      <dgm:spPr/>
      <dgm:t>
        <a:bodyPr/>
        <a:lstStyle/>
        <a:p>
          <a:r>
            <a:rPr lang="ru-RU" dirty="0" smtClean="0"/>
            <a:t>Заготовка древесины</a:t>
          </a:r>
          <a:endParaRPr lang="ru-RU" dirty="0"/>
        </a:p>
      </dgm:t>
    </dgm:pt>
    <dgm:pt modelId="{097C0071-751C-4978-9C01-529CB23D3F15}" type="parTrans" cxnId="{302248E2-6649-4511-8C5B-FA19CC5C4D31}">
      <dgm:prSet/>
      <dgm:spPr/>
      <dgm:t>
        <a:bodyPr/>
        <a:lstStyle/>
        <a:p>
          <a:endParaRPr lang="ru-RU"/>
        </a:p>
      </dgm:t>
    </dgm:pt>
    <dgm:pt modelId="{80EBF586-D9B5-4FCC-9901-C99A036C60D1}" type="sibTrans" cxnId="{302248E2-6649-4511-8C5B-FA19CC5C4D31}">
      <dgm:prSet/>
      <dgm:spPr/>
      <dgm:t>
        <a:bodyPr/>
        <a:lstStyle/>
        <a:p>
          <a:endParaRPr lang="ru-RU"/>
        </a:p>
      </dgm:t>
    </dgm:pt>
    <dgm:pt modelId="{540889F8-81E9-4A27-9247-A18632EE148B}">
      <dgm:prSet phldrT="[Текст]"/>
      <dgm:spPr/>
      <dgm:t>
        <a:bodyPr/>
        <a:lstStyle/>
        <a:p>
          <a:r>
            <a:rPr lang="ru-RU" dirty="0" err="1" smtClean="0"/>
            <a:t>Секвестрирование</a:t>
          </a:r>
          <a:r>
            <a:rPr lang="ru-RU" dirty="0" smtClean="0"/>
            <a:t> углерода</a:t>
          </a:r>
          <a:endParaRPr lang="ru-RU" dirty="0"/>
        </a:p>
      </dgm:t>
    </dgm:pt>
    <dgm:pt modelId="{B7B3B0FE-FE78-4F82-B64B-CEB2C9C0486E}" type="parTrans" cxnId="{703C98B9-BCA8-47C3-B5CD-13B20C30B6AB}">
      <dgm:prSet/>
      <dgm:spPr/>
      <dgm:t>
        <a:bodyPr/>
        <a:lstStyle/>
        <a:p>
          <a:endParaRPr lang="ru-RU"/>
        </a:p>
      </dgm:t>
    </dgm:pt>
    <dgm:pt modelId="{A9E92041-861B-4B21-8616-FF784CB4ACD9}" type="sibTrans" cxnId="{703C98B9-BCA8-47C3-B5CD-13B20C30B6AB}">
      <dgm:prSet/>
      <dgm:spPr/>
      <dgm:t>
        <a:bodyPr/>
        <a:lstStyle/>
        <a:p>
          <a:endParaRPr lang="ru-RU"/>
        </a:p>
      </dgm:t>
    </dgm:pt>
    <dgm:pt modelId="{80C3E250-4F28-491A-9578-706AAA765950}">
      <dgm:prSet phldrT="[Текст]"/>
      <dgm:spPr/>
      <dgm:t>
        <a:bodyPr/>
        <a:lstStyle/>
        <a:p>
          <a:r>
            <a:rPr lang="ru-RU" dirty="0" smtClean="0"/>
            <a:t>Регулирование водного стока</a:t>
          </a:r>
          <a:endParaRPr lang="ru-RU" dirty="0"/>
        </a:p>
      </dgm:t>
    </dgm:pt>
    <dgm:pt modelId="{2C5A4D57-BF3D-4898-A699-C1649C6F1A63}" type="parTrans" cxnId="{B0E9E0F5-1D9C-461B-BD45-EB4F93D5FD77}">
      <dgm:prSet/>
      <dgm:spPr/>
      <dgm:t>
        <a:bodyPr/>
        <a:lstStyle/>
        <a:p>
          <a:endParaRPr lang="ru-RU"/>
        </a:p>
      </dgm:t>
    </dgm:pt>
    <dgm:pt modelId="{C1F329E1-BFD1-485E-975D-6BBA32A330F4}" type="sibTrans" cxnId="{B0E9E0F5-1D9C-461B-BD45-EB4F93D5FD77}">
      <dgm:prSet/>
      <dgm:spPr/>
      <dgm:t>
        <a:bodyPr/>
        <a:lstStyle/>
        <a:p>
          <a:endParaRPr lang="ru-RU"/>
        </a:p>
      </dgm:t>
    </dgm:pt>
    <dgm:pt modelId="{1A925347-6711-4C00-BE62-38AB1D19C585}">
      <dgm:prSet phldrT="[Текст]"/>
      <dgm:spPr/>
      <dgm:t>
        <a:bodyPr/>
        <a:lstStyle/>
        <a:p>
          <a:r>
            <a:rPr lang="ru-RU" dirty="0" smtClean="0"/>
            <a:t>Рекреация</a:t>
          </a:r>
          <a:endParaRPr lang="ru-RU" dirty="0"/>
        </a:p>
      </dgm:t>
    </dgm:pt>
    <dgm:pt modelId="{3580A814-9457-4159-AFFC-898756016936}" type="parTrans" cxnId="{34E325FF-131C-4B8D-9323-3B5F71C56BE6}">
      <dgm:prSet/>
      <dgm:spPr/>
      <dgm:t>
        <a:bodyPr/>
        <a:lstStyle/>
        <a:p>
          <a:endParaRPr lang="ru-RU"/>
        </a:p>
      </dgm:t>
    </dgm:pt>
    <dgm:pt modelId="{EFB0731F-D3FC-4B3B-81BF-F59E7144F040}" type="sibTrans" cxnId="{34E325FF-131C-4B8D-9323-3B5F71C56BE6}">
      <dgm:prSet/>
      <dgm:spPr/>
      <dgm:t>
        <a:bodyPr/>
        <a:lstStyle/>
        <a:p>
          <a:endParaRPr lang="ru-RU"/>
        </a:p>
      </dgm:t>
    </dgm:pt>
    <dgm:pt modelId="{48FE1DF1-31FB-42F4-9AD0-1016630714C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Заготовка недревесной продукции</a:t>
          </a:r>
          <a:endParaRPr lang="ru-RU" dirty="0"/>
        </a:p>
      </dgm:t>
    </dgm:pt>
    <dgm:pt modelId="{B0971013-0162-4A1E-9B9C-4C6BF0374C50}" type="parTrans" cxnId="{83B85AB1-C734-402B-868A-3A7F89C8E700}">
      <dgm:prSet/>
      <dgm:spPr/>
      <dgm:t>
        <a:bodyPr/>
        <a:lstStyle/>
        <a:p>
          <a:endParaRPr lang="ru-RU"/>
        </a:p>
      </dgm:t>
    </dgm:pt>
    <dgm:pt modelId="{AC43702D-CA9B-4888-A0B4-6522E989D12D}" type="sibTrans" cxnId="{83B85AB1-C734-402B-868A-3A7F89C8E700}">
      <dgm:prSet/>
      <dgm:spPr/>
      <dgm:t>
        <a:bodyPr/>
        <a:lstStyle/>
        <a:p>
          <a:endParaRPr lang="ru-RU"/>
        </a:p>
      </dgm:t>
    </dgm:pt>
    <dgm:pt modelId="{66EE0A81-22D9-4B59-BEA9-26ADE4202AC8}" type="pres">
      <dgm:prSet presAssocID="{A066F3E6-4917-474A-BDE8-480D7AA764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877FF-4AD2-4E5B-B10F-04F375525D8D}" type="pres">
      <dgm:prSet presAssocID="{A4140BF0-C0E9-4D10-927F-BB33DFB2A4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41985-D45D-4470-89BD-D2940856784A}" type="pres">
      <dgm:prSet presAssocID="{A4140BF0-C0E9-4D10-927F-BB33DFB2A486}" presName="spNode" presStyleCnt="0"/>
      <dgm:spPr/>
    </dgm:pt>
    <dgm:pt modelId="{FF4A9C11-288F-4C89-AD5D-DD5BF6230BC6}" type="pres">
      <dgm:prSet presAssocID="{80EBF586-D9B5-4FCC-9901-C99A036C60D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2E87CD5-8E58-4D14-B506-F6152D0719B7}" type="pres">
      <dgm:prSet presAssocID="{540889F8-81E9-4A27-9247-A18632EE14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190EB-F699-4511-9B11-B27EC3A28B71}" type="pres">
      <dgm:prSet presAssocID="{540889F8-81E9-4A27-9247-A18632EE148B}" presName="spNode" presStyleCnt="0"/>
      <dgm:spPr/>
    </dgm:pt>
    <dgm:pt modelId="{57774C85-02F1-488B-90B6-301DED4C3742}" type="pres">
      <dgm:prSet presAssocID="{A9E92041-861B-4B21-8616-FF784CB4ACD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F6F721D-0AC3-475C-A106-BB5C16E08B9E}" type="pres">
      <dgm:prSet presAssocID="{80C3E250-4F28-491A-9578-706AAA7659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C4A93-2869-4B8D-AA4A-19674BF95802}" type="pres">
      <dgm:prSet presAssocID="{80C3E250-4F28-491A-9578-706AAA765950}" presName="spNode" presStyleCnt="0"/>
      <dgm:spPr/>
    </dgm:pt>
    <dgm:pt modelId="{1D584E4A-4F32-43DB-964B-F63BBD79FBC8}" type="pres">
      <dgm:prSet presAssocID="{C1F329E1-BFD1-485E-975D-6BBA32A330F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1B34D31-0AEA-4198-A979-2BBA90CB4BE3}" type="pres">
      <dgm:prSet presAssocID="{1A925347-6711-4C00-BE62-38AB1D19C5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87DC3-0760-4918-B5F2-59DC2B64B240}" type="pres">
      <dgm:prSet presAssocID="{1A925347-6711-4C00-BE62-38AB1D19C585}" presName="spNode" presStyleCnt="0"/>
      <dgm:spPr/>
    </dgm:pt>
    <dgm:pt modelId="{EE4C0E34-9914-43DD-ADF1-51858687FAE2}" type="pres">
      <dgm:prSet presAssocID="{EFB0731F-D3FC-4B3B-81BF-F59E7144F04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A97CD39-5325-4C95-B765-32909A4717C9}" type="pres">
      <dgm:prSet presAssocID="{48FE1DF1-31FB-42F4-9AD0-1016630714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DCF3D-CD0C-4704-B3B2-59F9A86DD93A}" type="pres">
      <dgm:prSet presAssocID="{48FE1DF1-31FB-42F4-9AD0-1016630714C3}" presName="spNode" presStyleCnt="0"/>
      <dgm:spPr/>
    </dgm:pt>
    <dgm:pt modelId="{EC72D028-C2F6-4F4E-98AE-C83771146B4A}" type="pres">
      <dgm:prSet presAssocID="{AC43702D-CA9B-4888-A0B4-6522E989D12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634A105-E5EA-4222-8153-3E4C8AD7E637}" type="presOf" srcId="{C1F329E1-BFD1-485E-975D-6BBA32A330F4}" destId="{1D584E4A-4F32-43DB-964B-F63BBD79FBC8}" srcOrd="0" destOrd="0" presId="urn:microsoft.com/office/officeart/2005/8/layout/cycle6"/>
    <dgm:cxn modelId="{B273303C-2500-4A2C-9556-E470B50A1628}" type="presOf" srcId="{80C3E250-4F28-491A-9578-706AAA765950}" destId="{6F6F721D-0AC3-475C-A106-BB5C16E08B9E}" srcOrd="0" destOrd="0" presId="urn:microsoft.com/office/officeart/2005/8/layout/cycle6"/>
    <dgm:cxn modelId="{A7B64815-8469-4EA8-8175-2BCF72F651B8}" type="presOf" srcId="{EFB0731F-D3FC-4B3B-81BF-F59E7144F040}" destId="{EE4C0E34-9914-43DD-ADF1-51858687FAE2}" srcOrd="0" destOrd="0" presId="urn:microsoft.com/office/officeart/2005/8/layout/cycle6"/>
    <dgm:cxn modelId="{83B85AB1-C734-402B-868A-3A7F89C8E700}" srcId="{A066F3E6-4917-474A-BDE8-480D7AA764AF}" destId="{48FE1DF1-31FB-42F4-9AD0-1016630714C3}" srcOrd="4" destOrd="0" parTransId="{B0971013-0162-4A1E-9B9C-4C6BF0374C50}" sibTransId="{AC43702D-CA9B-4888-A0B4-6522E989D12D}"/>
    <dgm:cxn modelId="{34E325FF-131C-4B8D-9323-3B5F71C56BE6}" srcId="{A066F3E6-4917-474A-BDE8-480D7AA764AF}" destId="{1A925347-6711-4C00-BE62-38AB1D19C585}" srcOrd="3" destOrd="0" parTransId="{3580A814-9457-4159-AFFC-898756016936}" sibTransId="{EFB0731F-D3FC-4B3B-81BF-F59E7144F040}"/>
    <dgm:cxn modelId="{0B63EBD6-774C-45B3-8DD0-314D45E81ABD}" type="presOf" srcId="{A066F3E6-4917-474A-BDE8-480D7AA764AF}" destId="{66EE0A81-22D9-4B59-BEA9-26ADE4202AC8}" srcOrd="0" destOrd="0" presId="urn:microsoft.com/office/officeart/2005/8/layout/cycle6"/>
    <dgm:cxn modelId="{0260F424-DEC3-49F6-844A-F891A037291B}" type="presOf" srcId="{80EBF586-D9B5-4FCC-9901-C99A036C60D1}" destId="{FF4A9C11-288F-4C89-AD5D-DD5BF6230BC6}" srcOrd="0" destOrd="0" presId="urn:microsoft.com/office/officeart/2005/8/layout/cycle6"/>
    <dgm:cxn modelId="{1113566B-D684-429F-BD8B-F3353F159BBB}" type="presOf" srcId="{48FE1DF1-31FB-42F4-9AD0-1016630714C3}" destId="{2A97CD39-5325-4C95-B765-32909A4717C9}" srcOrd="0" destOrd="0" presId="urn:microsoft.com/office/officeart/2005/8/layout/cycle6"/>
    <dgm:cxn modelId="{B0E9E0F5-1D9C-461B-BD45-EB4F93D5FD77}" srcId="{A066F3E6-4917-474A-BDE8-480D7AA764AF}" destId="{80C3E250-4F28-491A-9578-706AAA765950}" srcOrd="2" destOrd="0" parTransId="{2C5A4D57-BF3D-4898-A699-C1649C6F1A63}" sibTransId="{C1F329E1-BFD1-485E-975D-6BBA32A330F4}"/>
    <dgm:cxn modelId="{7DEABA9A-EC5F-4672-9488-FA7640E65B32}" type="presOf" srcId="{A4140BF0-C0E9-4D10-927F-BB33DFB2A486}" destId="{ECD877FF-4AD2-4E5B-B10F-04F375525D8D}" srcOrd="0" destOrd="0" presId="urn:microsoft.com/office/officeart/2005/8/layout/cycle6"/>
    <dgm:cxn modelId="{703C98B9-BCA8-47C3-B5CD-13B20C30B6AB}" srcId="{A066F3E6-4917-474A-BDE8-480D7AA764AF}" destId="{540889F8-81E9-4A27-9247-A18632EE148B}" srcOrd="1" destOrd="0" parTransId="{B7B3B0FE-FE78-4F82-B64B-CEB2C9C0486E}" sibTransId="{A9E92041-861B-4B21-8616-FF784CB4ACD9}"/>
    <dgm:cxn modelId="{302248E2-6649-4511-8C5B-FA19CC5C4D31}" srcId="{A066F3E6-4917-474A-BDE8-480D7AA764AF}" destId="{A4140BF0-C0E9-4D10-927F-BB33DFB2A486}" srcOrd="0" destOrd="0" parTransId="{097C0071-751C-4978-9C01-529CB23D3F15}" sibTransId="{80EBF586-D9B5-4FCC-9901-C99A036C60D1}"/>
    <dgm:cxn modelId="{422EB63A-4F95-4BD9-919B-480BF8D99F96}" type="presOf" srcId="{1A925347-6711-4C00-BE62-38AB1D19C585}" destId="{51B34D31-0AEA-4198-A979-2BBA90CB4BE3}" srcOrd="0" destOrd="0" presId="urn:microsoft.com/office/officeart/2005/8/layout/cycle6"/>
    <dgm:cxn modelId="{14DF8E8F-B4F7-44B4-BB10-C1A6E2B0CDE2}" type="presOf" srcId="{540889F8-81E9-4A27-9247-A18632EE148B}" destId="{E2E87CD5-8E58-4D14-B506-F6152D0719B7}" srcOrd="0" destOrd="0" presId="urn:microsoft.com/office/officeart/2005/8/layout/cycle6"/>
    <dgm:cxn modelId="{DBD06D14-44DA-4B4E-9854-D933445F2210}" type="presOf" srcId="{A9E92041-861B-4B21-8616-FF784CB4ACD9}" destId="{57774C85-02F1-488B-90B6-301DED4C3742}" srcOrd="0" destOrd="0" presId="urn:microsoft.com/office/officeart/2005/8/layout/cycle6"/>
    <dgm:cxn modelId="{8801D045-4AB9-4BD5-A7B3-07B9933741B8}" type="presOf" srcId="{AC43702D-CA9B-4888-A0B4-6522E989D12D}" destId="{EC72D028-C2F6-4F4E-98AE-C83771146B4A}" srcOrd="0" destOrd="0" presId="urn:microsoft.com/office/officeart/2005/8/layout/cycle6"/>
    <dgm:cxn modelId="{57143CE6-C432-49B7-B252-94AD6CA2A183}" type="presParOf" srcId="{66EE0A81-22D9-4B59-BEA9-26ADE4202AC8}" destId="{ECD877FF-4AD2-4E5B-B10F-04F375525D8D}" srcOrd="0" destOrd="0" presId="urn:microsoft.com/office/officeart/2005/8/layout/cycle6"/>
    <dgm:cxn modelId="{A268073B-2A67-4115-8265-C048D2CF80B4}" type="presParOf" srcId="{66EE0A81-22D9-4B59-BEA9-26ADE4202AC8}" destId="{FBC41985-D45D-4470-89BD-D2940856784A}" srcOrd="1" destOrd="0" presId="urn:microsoft.com/office/officeart/2005/8/layout/cycle6"/>
    <dgm:cxn modelId="{9843464F-D1C2-44D3-AC31-DFE87835BA42}" type="presParOf" srcId="{66EE0A81-22D9-4B59-BEA9-26ADE4202AC8}" destId="{FF4A9C11-288F-4C89-AD5D-DD5BF6230BC6}" srcOrd="2" destOrd="0" presId="urn:microsoft.com/office/officeart/2005/8/layout/cycle6"/>
    <dgm:cxn modelId="{EE913828-7010-45FD-AD1B-0C633DF989CF}" type="presParOf" srcId="{66EE0A81-22D9-4B59-BEA9-26ADE4202AC8}" destId="{E2E87CD5-8E58-4D14-B506-F6152D0719B7}" srcOrd="3" destOrd="0" presId="urn:microsoft.com/office/officeart/2005/8/layout/cycle6"/>
    <dgm:cxn modelId="{CE0D85C1-0F5A-4C6B-9196-AD76DE5527C1}" type="presParOf" srcId="{66EE0A81-22D9-4B59-BEA9-26ADE4202AC8}" destId="{63F190EB-F699-4511-9B11-B27EC3A28B71}" srcOrd="4" destOrd="0" presId="urn:microsoft.com/office/officeart/2005/8/layout/cycle6"/>
    <dgm:cxn modelId="{D695A281-D4ED-4A96-8692-983231C3F396}" type="presParOf" srcId="{66EE0A81-22D9-4B59-BEA9-26ADE4202AC8}" destId="{57774C85-02F1-488B-90B6-301DED4C3742}" srcOrd="5" destOrd="0" presId="urn:microsoft.com/office/officeart/2005/8/layout/cycle6"/>
    <dgm:cxn modelId="{74444F2B-B262-4958-8EBE-6F6EB924D290}" type="presParOf" srcId="{66EE0A81-22D9-4B59-BEA9-26ADE4202AC8}" destId="{6F6F721D-0AC3-475C-A106-BB5C16E08B9E}" srcOrd="6" destOrd="0" presId="urn:microsoft.com/office/officeart/2005/8/layout/cycle6"/>
    <dgm:cxn modelId="{995BB9AD-410B-48C4-B928-7A5DF0058546}" type="presParOf" srcId="{66EE0A81-22D9-4B59-BEA9-26ADE4202AC8}" destId="{8B6C4A93-2869-4B8D-AA4A-19674BF95802}" srcOrd="7" destOrd="0" presId="urn:microsoft.com/office/officeart/2005/8/layout/cycle6"/>
    <dgm:cxn modelId="{C51A9DD0-6D5F-472E-A457-ACF37FA877CE}" type="presParOf" srcId="{66EE0A81-22D9-4B59-BEA9-26ADE4202AC8}" destId="{1D584E4A-4F32-43DB-964B-F63BBD79FBC8}" srcOrd="8" destOrd="0" presId="urn:microsoft.com/office/officeart/2005/8/layout/cycle6"/>
    <dgm:cxn modelId="{FDBD9C5C-C3E2-48CA-AD11-B3B06BE02F55}" type="presParOf" srcId="{66EE0A81-22D9-4B59-BEA9-26ADE4202AC8}" destId="{51B34D31-0AEA-4198-A979-2BBA90CB4BE3}" srcOrd="9" destOrd="0" presId="urn:microsoft.com/office/officeart/2005/8/layout/cycle6"/>
    <dgm:cxn modelId="{D78526AC-2206-4545-9C2A-102DB591D6FE}" type="presParOf" srcId="{66EE0A81-22D9-4B59-BEA9-26ADE4202AC8}" destId="{1B587DC3-0760-4918-B5F2-59DC2B64B240}" srcOrd="10" destOrd="0" presId="urn:microsoft.com/office/officeart/2005/8/layout/cycle6"/>
    <dgm:cxn modelId="{E7D8153A-6DCA-4F98-BB87-D9EF5DA92939}" type="presParOf" srcId="{66EE0A81-22D9-4B59-BEA9-26ADE4202AC8}" destId="{EE4C0E34-9914-43DD-ADF1-51858687FAE2}" srcOrd="11" destOrd="0" presId="urn:microsoft.com/office/officeart/2005/8/layout/cycle6"/>
    <dgm:cxn modelId="{F6159945-8C8F-4383-8117-FD16CDB3E48C}" type="presParOf" srcId="{66EE0A81-22D9-4B59-BEA9-26ADE4202AC8}" destId="{2A97CD39-5325-4C95-B765-32909A4717C9}" srcOrd="12" destOrd="0" presId="urn:microsoft.com/office/officeart/2005/8/layout/cycle6"/>
    <dgm:cxn modelId="{541AF29E-85E2-4248-9128-73DA9F5E5F70}" type="presParOf" srcId="{66EE0A81-22D9-4B59-BEA9-26ADE4202AC8}" destId="{43BDCF3D-CD0C-4704-B3B2-59F9A86DD93A}" srcOrd="13" destOrd="0" presId="urn:microsoft.com/office/officeart/2005/8/layout/cycle6"/>
    <dgm:cxn modelId="{6F67D36C-53FB-4851-BCFD-733DD7794A15}" type="presParOf" srcId="{66EE0A81-22D9-4B59-BEA9-26ADE4202AC8}" destId="{EC72D028-C2F6-4F4E-98AE-C83771146B4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E35CEB-5F72-48E4-8868-AD9AB6C86651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F00B57-D832-4F90-811A-8A9756D6F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387E04-CB3E-46AC-A3E6-C3F014565C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3760B3-3CA0-4036-9A21-EC1EF5137B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24E950-2ABF-4F86-84BA-37787D1095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E44AE-675F-4218-BDD9-4AF7E00D0E59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7B64-AAD7-4B4F-96E0-E44D1914B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35F0-0FA3-4A3B-BB2E-A9D2895735A1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2CA9-DB20-49A8-ABF6-47795C97D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FFFB-760F-412E-BF67-E13033F973B0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0DC6-6AFE-4DE5-B9A5-A7593084A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FCE7-1B84-4AEF-940F-575BBADE0C47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565C-26DE-42E9-A73E-029FB75CF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5DCD-A362-4AA2-B708-B2AE41039965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0F1-9AE0-484A-8115-DC03DE41E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D20B-2A45-4BB3-ACFB-922871D457C2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B547-8918-4E9F-860C-7D1D335CB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5118-D1DA-4269-8183-7578CF0E3838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156D-2524-4E28-BFE6-063F1D946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60FE-5241-4593-BBB6-DE83728F0E9A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9CBD0-D1CD-48E0-A3F1-8B2A44FD2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E9CD-00CD-4958-9F50-D61F6C979B53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6B3C-3FDE-4E10-8E09-75FEC2927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9E28-3AD3-4BDA-9402-EDBBEB23D56F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0E16-E385-417B-8F41-46C6A13C9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0F19-AACC-478C-A4C1-8BD910CC37A4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C783-1414-41CC-B0B2-9F97AE771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F9F2-9460-499C-B71E-F8066BEB5830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1A06-CE8F-4CB3-9FDD-EFAB04F02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4AE3-7FE7-4F42-B2E0-4D6A5D6B6663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261E-53B6-4575-870A-BF38942D4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4784-C15E-40E9-ACDA-E5D8DD91FB06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20D72-95BD-47F4-B163-FA576FCF5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470F-B786-4F55-B1C3-75E7854E2727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B09C-9C42-47AC-B65C-9228EB3B9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EEEA-9BEB-4DA2-855C-760702673366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74B-78B6-4E2D-B733-48E46E805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8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92CAF-3A7F-431C-9B04-7A2B6CBDA57C}" type="datetime1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16ACE1-D63E-4007-8BB9-86EE48260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95" r:id="rId11"/>
    <p:sldLayoutId id="2147483684" r:id="rId12"/>
    <p:sldLayoutId id="2147483696" r:id="rId13"/>
    <p:sldLayoutId id="2147483683" r:id="rId14"/>
    <p:sldLayoutId id="2147483682" r:id="rId15"/>
    <p:sldLayoutId id="2147483681" r:id="rId16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874EA9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874EA9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874EA9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874EA9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874EA9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74EA9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74EA9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74EA9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74EA9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74EA9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6488" y="1673225"/>
            <a:ext cx="8167687" cy="26416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Долгосрочное прогнозирование динамики недревесных ресурсов леса при разных сценариях лесопользования для лесов европейской части России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163" y="4800600"/>
            <a:ext cx="7767637" cy="1096963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аспирантка второго года обучения Дулина Анна Александровна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д. б. н. Чумаченко Сергей Иванович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371600" y="263525"/>
            <a:ext cx="7902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учреждение науки 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по проблемам экологии и продуктивности лесов 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академии наук 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4521200" y="6213475"/>
            <a:ext cx="183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апреля 2019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946150" y="334963"/>
            <a:ext cx="9653588" cy="1320800"/>
          </a:xfrm>
        </p:spPr>
        <p:txBody>
          <a:bodyPr/>
          <a:lstStyle/>
          <a:p>
            <a:r>
              <a:rPr lang="ru-RU" sz="2800" smtClean="0">
                <a:solidFill>
                  <a:srgbClr val="3F2056"/>
                </a:solidFill>
              </a:rPr>
              <a:t>Сбор данных об урожайности ягод</a:t>
            </a:r>
          </a:p>
        </p:txBody>
      </p:sp>
      <p:pic>
        <p:nvPicPr>
          <p:cNvPr id="3277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3403">
            <a:off x="7708900" y="1441450"/>
            <a:ext cx="3478213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863" y="6307138"/>
            <a:ext cx="682625" cy="365125"/>
          </a:xfrm>
        </p:spPr>
        <p:txBody>
          <a:bodyPr/>
          <a:lstStyle/>
          <a:p>
            <a:pPr>
              <a:defRPr/>
            </a:pPr>
            <a:fld id="{FA3796DA-53E0-4ED2-A46D-CCF1CF3F13EC}" type="slidenum">
              <a:rPr lang="ru-RU" sz="1600"/>
              <a:pPr>
                <a:defRPr/>
              </a:pPr>
              <a:t>10</a:t>
            </a:fld>
            <a:endParaRPr lang="ru-RU" sz="1600" dirty="0"/>
          </a:p>
        </p:txBody>
      </p:sp>
      <p:pic>
        <p:nvPicPr>
          <p:cNvPr id="32772" name="Picture 2" descr="C:\Users\Anna\Downloads\2019-04-08 21.27.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87844">
            <a:off x="439738" y="1452563"/>
            <a:ext cx="314325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49613" y="2286000"/>
            <a:ext cx="4849812" cy="294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93713" y="277813"/>
            <a:ext cx="8769350" cy="873125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3F2056"/>
                </a:solidFill>
              </a:rPr>
              <a:t>БД зависимости урожайности от освещенности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18525" y="6350000"/>
            <a:ext cx="684213" cy="365125"/>
          </a:xfrm>
        </p:spPr>
        <p:txBody>
          <a:bodyPr/>
          <a:lstStyle/>
          <a:p>
            <a:pPr>
              <a:defRPr/>
            </a:pPr>
            <a:fld id="{D5811E9F-47CD-460D-BBB8-60AF669E7677}" type="slidenum">
              <a:rPr lang="ru-RU" sz="1600"/>
              <a:pPr>
                <a:defRPr/>
              </a:pPr>
              <a:t>11</a:t>
            </a:fld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11163" y="1119188"/>
          <a:ext cx="10058400" cy="4891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932"/>
                <a:gridCol w="1192256"/>
                <a:gridCol w="1186865"/>
                <a:gridCol w="1243173"/>
                <a:gridCol w="1592494"/>
                <a:gridCol w="965771"/>
                <a:gridCol w="1448656"/>
                <a:gridCol w="1171252"/>
              </a:tblGrid>
              <a:tr h="7495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Ресурс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ТЛУ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Возраст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Полнота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Категория лесных земель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Порода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Освещенность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Урожайность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86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Малина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различный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вырубка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86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Малина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древостой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сосна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26,930032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86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Брусника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древостой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сосна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26,930032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4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Черника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древостой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сосна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26,930032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4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Черника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древостой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сосна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17,176728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4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Черника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древостой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ель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3,949992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4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Клюква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древостой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сосна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26,930032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86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Малина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В3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различный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редина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4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Брусника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В3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древостой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сосна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26,930032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4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Черника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В4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древостой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сосна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17,176728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50" y="165100"/>
            <a:ext cx="9001125" cy="1320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Таксационные показатели насаждений, исключаемых из продуцирующих по ресурсам черники, брусники и клюквы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(Нормативы для таксации лесов.., 1993)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" y="1317625"/>
          <a:ext cx="9874250" cy="518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299">
                  <a:extLst>
                    <a:ext uri="{9D8B030D-6E8A-4147-A177-3AD203B41FA5}"/>
                  </a:extLst>
                </a:gridCol>
                <a:gridCol w="116840">
                  <a:extLst>
                    <a:ext uri="{9D8B030D-6E8A-4147-A177-3AD203B41FA5}"/>
                  </a:extLst>
                </a:gridCol>
                <a:gridCol w="1879913"/>
                <a:gridCol w="1969299">
                  <a:extLst>
                    <a:ext uri="{9D8B030D-6E8A-4147-A177-3AD203B41FA5}"/>
                  </a:extLst>
                </a:gridCol>
                <a:gridCol w="1969299">
                  <a:extLst>
                    <a:ext uri="{9D8B030D-6E8A-4147-A177-3AD203B41FA5}"/>
                  </a:extLst>
                </a:gridCol>
                <a:gridCol w="1969299">
                  <a:extLst>
                    <a:ext uri="{9D8B030D-6E8A-4147-A177-3AD203B41FA5}"/>
                  </a:extLst>
                </a:gridCol>
              </a:tblGrid>
              <a:tr h="393878"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Преобладающие</a:t>
                      </a:r>
                      <a:r>
                        <a:rPr lang="ru-RU" baseline="0" dirty="0" smtClean="0"/>
                        <a:t> породы </a:t>
                      </a:r>
                      <a:endParaRPr lang="ru-RU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Типы леса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Группы возраста насаждений, лет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4804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21-50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 и выше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4804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полноты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480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Черника 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603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Сосна, береза, осина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В3, А3, С3,А4, В4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0.6-1.0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0.7-1.0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0.9-1.0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09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Ель 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В3, С3, А4, В4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0.5-1.0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0.6-1.0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0.7-1.0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480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Брусника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603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Сосна, береза, осина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А2, В2, В3, А3, С3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0.5-1.0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0.6-1.0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0.7-1.0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09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Ель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А2, В2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0.4-1.0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0.6-1.0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0.7-1.0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480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Клюква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48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Сосна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А5, В5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0.6-1.0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0.7-1.0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0.7-1.0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208088" y="6507163"/>
            <a:ext cx="682625" cy="365125"/>
          </a:xfrm>
        </p:spPr>
        <p:txBody>
          <a:bodyPr/>
          <a:lstStyle/>
          <a:p>
            <a:pPr>
              <a:defRPr/>
            </a:pPr>
            <a:fld id="{E16A5BB1-55ED-41BB-9580-FA989A7C0363}" type="slidenum">
              <a:rPr lang="ru-RU" sz="1600"/>
              <a:pPr>
                <a:defRPr/>
              </a:pPr>
              <a:t>12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831850" y="712788"/>
            <a:ext cx="8442325" cy="1217612"/>
          </a:xfrm>
        </p:spPr>
        <p:txBody>
          <a:bodyPr/>
          <a:lstStyle/>
          <a:p>
            <a:r>
              <a:rPr lang="ru-RU" smtClean="0"/>
              <a:t>Черника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522288" y="1441450"/>
            <a:ext cx="8597900" cy="3879850"/>
          </a:xfrm>
        </p:spPr>
        <p:txBody>
          <a:bodyPr/>
          <a:lstStyle/>
          <a:p>
            <a:r>
              <a:rPr lang="ru-RU" sz="2400" smtClean="0"/>
              <a:t>Производственной продуктивности достигает в возрасте древостоя от 40 лет;</a:t>
            </a:r>
          </a:p>
          <a:p>
            <a:r>
              <a:rPr lang="ru-RU" sz="2400" smtClean="0"/>
              <a:t>Оптимальная полнота древостоя от 0.6 до </a:t>
            </a:r>
            <a:r>
              <a:rPr lang="ru-RU" sz="2400" smtClean="0">
                <a:solidFill>
                  <a:srgbClr val="3F2056"/>
                </a:solidFill>
              </a:rPr>
              <a:t>0.8</a:t>
            </a:r>
            <a:r>
              <a:rPr lang="ru-RU" sz="2400" smtClean="0"/>
              <a:t>;</a:t>
            </a:r>
          </a:p>
          <a:p>
            <a:r>
              <a:rPr lang="ru-RU" sz="2400" smtClean="0"/>
              <a:t>Предпочитает увлажненные почвы;</a:t>
            </a:r>
          </a:p>
          <a:p>
            <a:r>
              <a:rPr lang="ru-RU" sz="2400" smtClean="0"/>
              <a:t>Нетребовательна к богатству почв </a:t>
            </a:r>
            <a:r>
              <a:rPr lang="en-US" sz="2400" smtClean="0"/>
              <a:t> </a:t>
            </a:r>
            <a:endParaRPr lang="ru-RU" sz="24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850" y="6148388"/>
            <a:ext cx="682625" cy="365125"/>
          </a:xfrm>
        </p:spPr>
        <p:txBody>
          <a:bodyPr/>
          <a:lstStyle/>
          <a:p>
            <a:pPr>
              <a:defRPr/>
            </a:pPr>
            <a:fld id="{53C72FDE-888A-4FD6-B277-0C2747E47FB4}" type="slidenum">
              <a:rPr lang="ru-RU" sz="1600"/>
              <a:pPr>
                <a:defRPr/>
              </a:pPr>
              <a:t>13</a:t>
            </a:fld>
            <a:endParaRPr lang="ru-RU" sz="1600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5" y="3762375"/>
            <a:ext cx="386238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90500" y="292100"/>
            <a:ext cx="9804400" cy="16383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3F2056"/>
                </a:solidFill>
              </a:rPr>
              <a:t>Зависимость урожайности черничников от освещённости и ТЛУ в сосновом и березовом древостое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68288" y="6370638"/>
            <a:ext cx="682625" cy="365125"/>
          </a:xfrm>
        </p:spPr>
        <p:txBody>
          <a:bodyPr/>
          <a:lstStyle/>
          <a:p>
            <a:pPr>
              <a:defRPr/>
            </a:pPr>
            <a:fld id="{74E5192B-8987-430C-933C-74D0129E391D}" type="slidenum">
              <a:rPr lang="ru-RU" sz="1600"/>
              <a:pPr>
                <a:defRPr/>
              </a:pPr>
              <a:t>14</a:t>
            </a:fld>
            <a:endParaRPr lang="ru-RU" sz="1600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1355725"/>
            <a:ext cx="72040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82738" y="2249488"/>
            <a:ext cx="21780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prstClr val="black"/>
                </a:solidFill>
                <a:latin typeface="Calibri" panose="020F0502020204030204"/>
              </a:rPr>
              <a:t>Урожайность, кг/га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Брусника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407988" y="965200"/>
            <a:ext cx="8597900" cy="3879850"/>
          </a:xfrm>
        </p:spPr>
        <p:txBody>
          <a:bodyPr/>
          <a:lstStyle/>
          <a:p>
            <a:endParaRPr lang="ru-RU" smtClean="0"/>
          </a:p>
          <a:p>
            <a:r>
              <a:rPr lang="ru-RU" sz="2400" smtClean="0"/>
              <a:t>Производственной продуктивности достигает в возрасте древостоя от 40 лет;</a:t>
            </a:r>
          </a:p>
          <a:p>
            <a:r>
              <a:rPr lang="ru-RU" sz="2400" smtClean="0"/>
              <a:t>Оптимальная полнота древостоя 0.3- 0.4, открытые места;</a:t>
            </a:r>
          </a:p>
          <a:p>
            <a:r>
              <a:rPr lang="ru-RU" sz="2400" smtClean="0"/>
              <a:t>Занимает менее влажные места, чем черника;</a:t>
            </a:r>
          </a:p>
          <a:p>
            <a:r>
              <a:rPr lang="ru-RU" sz="2400" smtClean="0"/>
              <a:t>Нетребовательна к богатству почв. 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863" y="6159500"/>
            <a:ext cx="682625" cy="365125"/>
          </a:xfrm>
        </p:spPr>
        <p:txBody>
          <a:bodyPr/>
          <a:lstStyle/>
          <a:p>
            <a:pPr>
              <a:defRPr/>
            </a:pPr>
            <a:fld id="{749025ED-3576-41E4-89C9-697C1F864042}" type="slidenum">
              <a:rPr lang="ru-RU" sz="1600"/>
              <a:pPr>
                <a:defRPr/>
              </a:pPr>
              <a:t>15</a:t>
            </a:fld>
            <a:endParaRPr lang="ru-RU" sz="1600" dirty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4550" y="3440113"/>
            <a:ext cx="48768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355600"/>
            <a:ext cx="8597900" cy="13208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Зависимость урожайности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брусничников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освещённости и ТЛУ в сосновом и березовом древостое</a:t>
            </a:r>
          </a:p>
        </p:txBody>
      </p:sp>
      <p:pic>
        <p:nvPicPr>
          <p:cNvPr id="3891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1893888"/>
            <a:ext cx="67881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74075" y="6143625"/>
            <a:ext cx="682625" cy="365125"/>
          </a:xfrm>
        </p:spPr>
        <p:txBody>
          <a:bodyPr/>
          <a:lstStyle/>
          <a:p>
            <a:pPr>
              <a:defRPr/>
            </a:pPr>
            <a:fld id="{65EBBFB1-5E61-4BF9-9659-586732C8A1D1}" type="slidenum">
              <a:rPr lang="ru-RU" sz="1600"/>
              <a:pPr>
                <a:defRPr/>
              </a:pPr>
              <a:t>16</a:t>
            </a:fld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78000" y="2832100"/>
            <a:ext cx="1663700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prstClr val="black"/>
                </a:solidFill>
                <a:latin typeface="Calibri" panose="020F0502020204030204"/>
              </a:rPr>
              <a:t>Урожайность, кг/га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8513" y="6488113"/>
            <a:ext cx="16668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prstClr val="black"/>
                </a:solidFill>
                <a:latin typeface="Calibri" panose="020F0502020204030204"/>
              </a:rPr>
              <a:t>Освещенность,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Малина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665163" y="1638300"/>
            <a:ext cx="8596312" cy="3879850"/>
          </a:xfrm>
        </p:spPr>
        <p:txBody>
          <a:bodyPr/>
          <a:lstStyle/>
          <a:p>
            <a:r>
              <a:rPr lang="ru-RU" sz="2400" smtClean="0"/>
              <a:t>Производственной продуктивности достигает на гарях, вырубках, опушках;</a:t>
            </a:r>
          </a:p>
          <a:p>
            <a:r>
              <a:rPr lang="ru-RU" sz="2400" smtClean="0"/>
              <a:t>Оптимальная полнота древостоя 0.4, открытые места;</a:t>
            </a:r>
          </a:p>
          <a:p>
            <a:r>
              <a:rPr lang="ru-RU" sz="2400" smtClean="0"/>
              <a:t>Предпочитает богатые почвы.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863" y="6042025"/>
            <a:ext cx="682625" cy="365125"/>
          </a:xfrm>
        </p:spPr>
        <p:txBody>
          <a:bodyPr/>
          <a:lstStyle/>
          <a:p>
            <a:pPr>
              <a:defRPr/>
            </a:pPr>
            <a:fld id="{7250731A-671C-4F6C-A119-776B1630E6AD}" type="slidenum">
              <a:rPr lang="ru-RU" sz="1600"/>
              <a:pPr>
                <a:defRPr/>
              </a:pPr>
              <a:t>17</a:t>
            </a:fld>
            <a:endParaRPr lang="ru-RU" sz="1600" dirty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2978150"/>
            <a:ext cx="536733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317500" y="215900"/>
            <a:ext cx="8956675" cy="13208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3F2056"/>
                </a:solidFill>
              </a:rPr>
              <a:t>Зависимость урожайность малины от освещённости и ТЛУ в сосновом и березовом древостое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89963" y="6126163"/>
            <a:ext cx="684212" cy="365125"/>
          </a:xfrm>
        </p:spPr>
        <p:txBody>
          <a:bodyPr/>
          <a:lstStyle/>
          <a:p>
            <a:pPr>
              <a:defRPr/>
            </a:pPr>
            <a:fld id="{B8B9E372-6D9D-4A82-918D-A22DED9A24F0}" type="slidenum">
              <a:rPr lang="ru-RU" sz="1600"/>
              <a:pPr>
                <a:defRPr/>
              </a:pPr>
              <a:t>18</a:t>
            </a:fld>
            <a:endParaRPr lang="ru-RU" sz="1600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763" y="1173163"/>
            <a:ext cx="749935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Клюква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506413" y="1474788"/>
            <a:ext cx="8596312" cy="3881437"/>
          </a:xfrm>
        </p:spPr>
        <p:txBody>
          <a:bodyPr/>
          <a:lstStyle/>
          <a:p>
            <a:r>
              <a:rPr lang="ru-RU" sz="2400" smtClean="0"/>
              <a:t>Местами обитания клюквы являются верховые (олиготрофные) и переходные (мезотрофные) болота;</a:t>
            </a:r>
          </a:p>
          <a:p>
            <a:r>
              <a:rPr lang="ru-RU" sz="2400" smtClean="0"/>
              <a:t>Оптимальная полнота древостоя 0.3-0.5, открытые места;</a:t>
            </a:r>
          </a:p>
          <a:p>
            <a:r>
              <a:rPr lang="ru-RU" sz="2400" smtClean="0"/>
              <a:t>Нетребовательна к богатству почв. </a:t>
            </a:r>
            <a:r>
              <a:rPr lang="en-US" sz="2400" smtClean="0"/>
              <a:t> </a:t>
            </a:r>
            <a:endParaRPr lang="ru-RU" sz="2400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06413" y="5699125"/>
            <a:ext cx="682625" cy="365125"/>
          </a:xfrm>
        </p:spPr>
        <p:txBody>
          <a:bodyPr/>
          <a:lstStyle/>
          <a:p>
            <a:pPr>
              <a:defRPr/>
            </a:pPr>
            <a:fld id="{3F427929-7EE1-43B7-8BFB-E24B03967F4C}" type="slidenum">
              <a:rPr lang="ru-RU" sz="1600"/>
              <a:pPr>
                <a:defRPr/>
              </a:pPr>
              <a:t>19</a:t>
            </a:fld>
            <a:endParaRPr lang="ru-RU" sz="1600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6163" y="2924175"/>
            <a:ext cx="4572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914400"/>
            <a:ext cx="8575675" cy="5127625"/>
          </a:xfrm>
        </p:spPr>
        <p:txBody>
          <a:bodyPr rtlCol="0">
            <a:normAutofit fontScale="92500" lnSpcReduction="20000"/>
          </a:bodyPr>
          <a:lstStyle/>
          <a:p>
            <a:pPr marL="109728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charset="2"/>
              <a:buNone/>
              <a:defRPr/>
            </a:pPr>
            <a:r>
              <a:rPr lang="ru-RU" sz="28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Эколого-экономическая оценка недревесных ресурсов леса при различных сценариях ведения лесного хозяйства на долгосрочный период методами имитационного моделирования.</a:t>
            </a:r>
          </a:p>
          <a:p>
            <a:pPr marL="109728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charset="2"/>
              <a:buNone/>
              <a:defRPr/>
            </a:pPr>
            <a:endParaRPr lang="ru-RU" sz="2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charset="2"/>
              <a:buNone/>
              <a:defRPr/>
            </a:pPr>
            <a:r>
              <a:rPr lang="ru-RU" sz="28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лесные насаждения европейской части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России.</a:t>
            </a:r>
          </a:p>
          <a:p>
            <a:pPr marL="109728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charset="2"/>
              <a:buNone/>
              <a:defRPr/>
            </a:pPr>
            <a:endParaRPr lang="ru-RU" sz="2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charset="2"/>
              <a:buNone/>
              <a:defRPr/>
            </a:pP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Брянская область (заповедник «Брянский лес»)</a:t>
            </a:r>
          </a:p>
          <a:p>
            <a:pPr marL="109728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charset="2"/>
              <a:buNone/>
              <a:defRPr/>
            </a:pP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Московская область (</a:t>
            </a:r>
            <a:r>
              <a:rPr lang="ru-RU" sz="2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Данковское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лесничество)</a:t>
            </a:r>
          </a:p>
          <a:p>
            <a:pPr marL="109728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charset="2"/>
              <a:buNone/>
              <a:defRPr/>
            </a:pP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Нижегородская область ( «Серая лошадь»)</a:t>
            </a:r>
          </a:p>
          <a:p>
            <a:pPr marL="109728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charset="2"/>
              <a:buNone/>
              <a:defRPr/>
            </a:pP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Карелия </a:t>
            </a:r>
            <a:endParaRPr lang="ru-RU" sz="2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charset="2"/>
              <a:buNone/>
              <a:defRPr/>
            </a:pPr>
            <a:endParaRPr lang="ru-RU" sz="2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defTabSz="914400" fontAlgn="auto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charset="2"/>
              <a:buNone/>
              <a:defRPr/>
            </a:pPr>
            <a:r>
              <a:rPr lang="ru-RU" sz="28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недревесные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ресурсы леса.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7C773-2ECF-4CA2-89CF-AA5220E01457}" type="slidenum">
              <a:rPr lang="ru-RU" sz="1600"/>
              <a:pPr>
                <a:defRPr/>
              </a:pPr>
              <a:t>2</a:t>
            </a:fld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63" y="254000"/>
            <a:ext cx="9671050" cy="14922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Зависимость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урожайности клюквы от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освещённости и ТЛУ в сосновом и березовом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древостое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208713"/>
            <a:ext cx="682625" cy="365125"/>
          </a:xfrm>
        </p:spPr>
        <p:txBody>
          <a:bodyPr/>
          <a:lstStyle/>
          <a:p>
            <a:pPr>
              <a:defRPr/>
            </a:pPr>
            <a:fld id="{40D18FB8-E21B-459B-8763-D0C3949EE62E}" type="slidenum">
              <a:rPr lang="ru-RU" sz="1600"/>
              <a:pPr>
                <a:defRPr/>
              </a:pPr>
              <a:t>20</a:t>
            </a:fld>
            <a:endParaRPr lang="ru-RU" sz="1600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1444625"/>
            <a:ext cx="755967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Результаты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использованием модели FORRUS-S сформированы БД для перевода значений полноты в освещенность, учитывающие породу, возраст, ТЛУ;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таксационных показателей разработан блок расчета урожайности недревесных ресурсов;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Сформированы уравнения зависимости урожайности ягодников для разных пород и ТЛУ, которые возможно использовать для расчета продуктивности недревесных ресурсов в насаждениях со сложным составом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Планы на предстоящее полугодие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300" y="1447800"/>
            <a:ext cx="8645525" cy="48228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sz="2400" dirty="0" err="1" smtClean="0">
                <a:solidFill>
                  <a:srgbClr val="3F2056"/>
                </a:solidFill>
              </a:rPr>
              <a:t>Опробация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модели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FORRUS-S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примере заповедника «Брянский лес»;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Сбор и обработка полевых данных (измерение освещённости в ягодниках) на объектах в республике Карелия и Нижегородской области «Серая лошадь»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alt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alt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сценариев лесопользования на основе анализа основных существующих и перспективных способов ведения лесного хозяйства, включая способы рубки, воспроизводства, ухода;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alt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влияния заготовки недревесных ресурсов на развитие и состояние лесных насаждений;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alt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динамики таксационных показателей лесных насаждений при разных сценариях лесопользования с помощью модели FORRUS-S и экономическая оценка недревесных ресурсов леса на основе анализа ресурсного потенциала, транспортной доступности и потребности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225" y="6272213"/>
            <a:ext cx="684213" cy="365125"/>
          </a:xfrm>
        </p:spPr>
        <p:txBody>
          <a:bodyPr/>
          <a:lstStyle/>
          <a:p>
            <a:pPr>
              <a:defRPr/>
            </a:pPr>
            <a:fld id="{EAABB830-2602-4677-9651-EEF78A7AB493}" type="slidenum">
              <a:rPr lang="ru-RU" sz="1600"/>
              <a:pPr>
                <a:defRPr/>
              </a:pPr>
              <a:t>22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609600"/>
            <a:ext cx="7005637" cy="132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F7D20-8207-41BE-89B8-8136B348547A}" type="slidenum">
              <a:rPr lang="ru-RU" sz="1600"/>
              <a:pPr>
                <a:defRPr/>
              </a:pPr>
              <a:t>23</a:t>
            </a:fld>
            <a:endParaRPr lang="ru-RU" sz="1600" dirty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538" y="1579563"/>
            <a:ext cx="687705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76200"/>
            <a:ext cx="8597900" cy="132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49238" y="736600"/>
            <a:ext cx="8890000" cy="5859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481DB5"/>
                </a:solidFill>
                <a:latin typeface="Times New Roman" pitchFamily="18" charset="0"/>
                <a:cs typeface="Times New Roman" pitchFamily="18" charset="0"/>
              </a:rPr>
              <a:t>Сбор информации о недревесных ресурсах леса и зависимости их урожайности от таксационных характеристик;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481DB5"/>
                </a:solidFill>
                <a:latin typeface="Times New Roman" pitchFamily="18" charset="0"/>
                <a:cs typeface="Times New Roman" pitchFamily="18" charset="0"/>
              </a:rPr>
              <a:t>Оценка влияния л/х мероприятий на продуктивность недревесных ресурсов;</a:t>
            </a:r>
            <a:endParaRPr lang="en-US" altLang="ru-RU" sz="2000" smtClean="0">
              <a:solidFill>
                <a:srgbClr val="481DB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базы данных для перевода значений полноты в освещённость для различных ТЛУ, что позволит моделировать урожайность недревесных ресурсов при разнообразных рубках;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3F2056"/>
                </a:solidFill>
                <a:latin typeface="Times New Roman" pitchFamily="18" charset="0"/>
                <a:cs typeface="Times New Roman" pitchFamily="18" charset="0"/>
              </a:rPr>
              <a:t>Разработка блока расчета объемов недревесных ресурсов леса на основе прогнозируемых таксационных показателей;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Составления уравнений зависимости урожайности ягодников от освещённости, ТЛУ, и породы;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Опробация модели на примере заповедника «Брянский лес»;</a:t>
            </a:r>
            <a:endParaRPr lang="en-US" altLang="ru-RU" sz="200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Разработка сценариев лесопользования на основе анализа основных существующих и перспективных способов ведения лесного хозяйства, включая способы рубки, воспроизводства, ухода;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Оценка влияния заготовки недревесных ресурсов на развитие и состояние лесных насаждений;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Моделирование динамики таксационных показателей лесных насаждений при разных сценариях лесопользования с помощью модели </a:t>
            </a:r>
            <a:r>
              <a:rPr lang="en-US" alt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FORRUS-S</a:t>
            </a:r>
            <a:r>
              <a:rPr lang="ru-RU" alt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экономическая оценка недревесных ресурсов леса на основе анализа ресурсного потенциала, транспортной доступности и потребности</a:t>
            </a:r>
            <a:endParaRPr lang="ru-RU" sz="2000" smtClean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06FE7-7A4D-4D20-BE43-74C2707B3A97}" type="slidenum">
              <a:rPr lang="ru-RU" sz="1600"/>
              <a:pPr>
                <a:defRPr/>
              </a:pPr>
              <a:t>3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74625" y="206375"/>
            <a:ext cx="4137025" cy="1320800"/>
          </a:xfrm>
        </p:spPr>
        <p:txBody>
          <a:bodyPr/>
          <a:lstStyle/>
          <a:p>
            <a:pPr algn="ctr"/>
            <a:r>
              <a:rPr lang="en-US" smtClean="0"/>
              <a:t>POLYFORES</a:t>
            </a:r>
            <a:endParaRPr 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08225" y="390487"/>
          <a:ext cx="11244637" cy="574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814EE-10AC-4543-883E-D2ED8988C739}" type="slidenum">
              <a:rPr lang="ru-RU" sz="1600"/>
              <a:pPr>
                <a:defRPr/>
              </a:pPr>
              <a:t>4</a:t>
            </a:fld>
            <a:endParaRPr lang="ru-RU" sz="1600" dirty="0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105400" y="2879725"/>
            <a:ext cx="2171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rebuchet MS" pitchFamily="34" charset="0"/>
              </a:rPr>
              <a:t>Лесной участок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23888" y="203200"/>
            <a:ext cx="8609012" cy="1419225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3F2056"/>
                </a:solidFill>
              </a:rPr>
              <a:t>Элемент БД перевода полноты в освещенность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2463" y="6400800"/>
            <a:ext cx="682625" cy="365125"/>
          </a:xfrm>
        </p:spPr>
        <p:txBody>
          <a:bodyPr/>
          <a:lstStyle/>
          <a:p>
            <a:pPr>
              <a:defRPr/>
            </a:pPr>
            <a:fld id="{910114CF-7E53-401D-8B72-430885CBD659}" type="slidenum">
              <a:rPr lang="ru-RU" sz="1600"/>
              <a:pPr>
                <a:defRPr/>
              </a:pPr>
              <a:t>5</a:t>
            </a:fld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554038" y="1017588"/>
          <a:ext cx="9607550" cy="5300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0829"/>
                <a:gridCol w="1355918"/>
                <a:gridCol w="1355918"/>
                <a:gridCol w="1355918"/>
                <a:gridCol w="1355918"/>
                <a:gridCol w="1355918"/>
                <a:gridCol w="1355918"/>
              </a:tblGrid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Порода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Возраст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Высота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Диаметр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Запас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Полнота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ФАР0_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1,52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2,28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С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4,44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С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5,33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1,04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1,31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1,57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3,41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17,1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4,26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17,1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5,12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Б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1,79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Б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2,24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Б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2,68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Б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2,61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Б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3,26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Б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3,92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9638" y="6391275"/>
            <a:ext cx="682625" cy="365125"/>
          </a:xfrm>
        </p:spPr>
        <p:txBody>
          <a:bodyPr/>
          <a:lstStyle/>
          <a:p>
            <a:pPr>
              <a:defRPr/>
            </a:pPr>
            <a:fld id="{73E084F9-0BFB-4EC5-911B-C2F12A0A7F8B}" type="slidenum">
              <a:rPr lang="ru-RU" sz="1600"/>
              <a:pPr>
                <a:defRPr/>
              </a:pPr>
              <a:t>6</a:t>
            </a:fld>
            <a:endParaRPr lang="ru-RU" sz="16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0700" y="1435100"/>
            <a:ext cx="10369550" cy="4746625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1625"/>
            <a:ext cx="10972800" cy="75723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Комплекс программ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FORRUS-S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ernhardMod BT" pitchFamily="18" charset="0"/>
                <a:cs typeface="+mn-cs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входные данные и базы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данных</a:t>
            </a:r>
            <a:r>
              <a:rPr lang="ru-RU" sz="2400" dirty="0" smtClean="0">
                <a:solidFill>
                  <a:srgbClr val="99CCFF"/>
                </a:solidFill>
                <a:latin typeface="Times New Roman" pitchFamily="18" charset="0"/>
                <a:cs typeface="+mn-cs"/>
              </a:rPr>
              <a:t/>
            </a:r>
            <a:br>
              <a:rPr lang="ru-RU" sz="2400" dirty="0" smtClean="0">
                <a:solidFill>
                  <a:srgbClr val="99CCFF"/>
                </a:solidFill>
                <a:latin typeface="Times New Roman" pitchFamily="18" charset="0"/>
                <a:cs typeface="+mn-cs"/>
              </a:rPr>
            </a:br>
            <a:endParaRPr lang="ru-RU" sz="2400" noProof="1">
              <a:solidFill>
                <a:srgbClr val="99CC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278188" y="947738"/>
            <a:ext cx="417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BernhardMod BT"/>
              </a:rPr>
              <a:t>Преобразование данных 1</a:t>
            </a:r>
            <a:endParaRPr lang="ru-RU" sz="2800" noProof="1">
              <a:latin typeface="BernhardMod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3850" y="6256338"/>
            <a:ext cx="684213" cy="365125"/>
          </a:xfrm>
        </p:spPr>
        <p:txBody>
          <a:bodyPr/>
          <a:lstStyle/>
          <a:p>
            <a:pPr>
              <a:defRPr/>
            </a:pPr>
            <a:fld id="{0CB740F6-3DF3-4897-A65A-1A96A6E10EA2}" type="slidenum">
              <a:rPr lang="ru-RU" sz="1600"/>
              <a:pPr>
                <a:defRPr/>
              </a:pPr>
              <a:t>7</a:t>
            </a:fld>
            <a:endParaRPr lang="ru-RU" sz="16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1800" y="2049463"/>
            <a:ext cx="10469563" cy="4181475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142875"/>
            <a:ext cx="10972800" cy="75723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Комплекс программ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FORRUS-S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ernhardMod BT" pitchFamily="18" charset="0"/>
                <a:cs typeface="+mn-cs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входные данные и базы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данных</a:t>
            </a:r>
            <a:r>
              <a:rPr lang="ru-RU" sz="2400" dirty="0" smtClean="0">
                <a:solidFill>
                  <a:srgbClr val="99CCFF"/>
                </a:solidFill>
                <a:latin typeface="Times New Roman" pitchFamily="18" charset="0"/>
                <a:cs typeface="+mn-cs"/>
              </a:rPr>
              <a:t/>
            </a:r>
            <a:br>
              <a:rPr lang="ru-RU" sz="2400" dirty="0" smtClean="0">
                <a:solidFill>
                  <a:srgbClr val="99CCFF"/>
                </a:solidFill>
                <a:latin typeface="Times New Roman" pitchFamily="18" charset="0"/>
                <a:cs typeface="+mn-cs"/>
              </a:rPr>
            </a:br>
            <a:endParaRPr lang="ru-RU" sz="2400" noProof="1">
              <a:solidFill>
                <a:srgbClr val="99CC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008063" y="1219200"/>
            <a:ext cx="10752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BernhardMod BT"/>
              </a:rPr>
              <a:t>Текущее состояние </a:t>
            </a:r>
            <a:r>
              <a:rPr lang="en-US" sz="2400">
                <a:latin typeface="BernhardMod BT"/>
              </a:rPr>
              <a:t> 			       </a:t>
            </a:r>
            <a:r>
              <a:rPr lang="ru-RU" sz="2400">
                <a:latin typeface="BernhardMod BT"/>
              </a:rPr>
              <a:t>Коэффициент</a:t>
            </a:r>
            <a:r>
              <a:rPr lang="en-US" sz="2400">
                <a:latin typeface="BernhardMod BT"/>
              </a:rPr>
              <a:t> </a:t>
            </a:r>
          </a:p>
          <a:p>
            <a:r>
              <a:rPr lang="ru-RU" sz="2400">
                <a:latin typeface="BernhardMod BT"/>
              </a:rPr>
              <a:t>выдела</a:t>
            </a:r>
            <a:r>
              <a:rPr lang="en-US" sz="2400">
                <a:latin typeface="BernhardMod BT"/>
              </a:rPr>
              <a:t> 				       </a:t>
            </a:r>
            <a:r>
              <a:rPr lang="ru-RU" sz="2400">
                <a:latin typeface="BernhardMod BT"/>
              </a:rPr>
              <a:t>пропускания</a:t>
            </a:r>
            <a:endParaRPr lang="ru-RU" sz="2400" noProof="1">
              <a:latin typeface="BernhardMod BT"/>
            </a:endParaRP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7788" y="1412875"/>
            <a:ext cx="1325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887788" y="762000"/>
            <a:ext cx="6418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BernhardMod BT"/>
              </a:rPr>
              <a:t>Преобразование данных 2</a:t>
            </a:r>
            <a:endParaRPr lang="ru-RU" sz="2400" noProof="1">
              <a:latin typeface="BernhardMod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35975" y="6338888"/>
            <a:ext cx="684213" cy="365125"/>
          </a:xfrm>
        </p:spPr>
        <p:txBody>
          <a:bodyPr/>
          <a:lstStyle/>
          <a:p>
            <a:pPr>
              <a:defRPr/>
            </a:pPr>
            <a:fld id="{B05E5828-6E50-45C4-8A13-3E79C6DC9C4A}" type="slidenum">
              <a:rPr lang="ru-RU" sz="1600"/>
              <a:pPr>
                <a:defRPr/>
              </a:pPr>
              <a:t>8</a:t>
            </a:fld>
            <a:endParaRPr lang="ru-RU" sz="1600" dirty="0"/>
          </a:p>
        </p:txBody>
      </p:sp>
      <p:pic>
        <p:nvPicPr>
          <p:cNvPr id="103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4988" y="620713"/>
            <a:ext cx="5727700" cy="3700462"/>
          </a:xfrm>
        </p:spPr>
      </p:pic>
      <p:sp>
        <p:nvSpPr>
          <p:cNvPr id="1037" name="Rectangle 6"/>
          <p:cNvSpPr>
            <a:spLocks noGrp="1" noChangeArrowheads="1"/>
          </p:cNvSpPr>
          <p:nvPr>
            <p:ph type="title"/>
          </p:nvPr>
        </p:nvSpPr>
        <p:spPr>
          <a:xfrm>
            <a:off x="239713" y="115888"/>
            <a:ext cx="11712575" cy="779462"/>
          </a:xfrm>
        </p:spPr>
        <p:txBody>
          <a:bodyPr/>
          <a:lstStyle/>
          <a:p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расчета ФАР в лесных насаждениях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5563" y="3192463"/>
            <a:ext cx="6680200" cy="1706562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/>
        </p:spPr>
      </p:pic>
      <p:grpSp>
        <p:nvGrpSpPr>
          <p:cNvPr id="1039" name="Group 209"/>
          <p:cNvGrpSpPr>
            <a:grpSpLocks/>
          </p:cNvGrpSpPr>
          <p:nvPr/>
        </p:nvGrpSpPr>
        <p:grpSpPr bwMode="auto">
          <a:xfrm>
            <a:off x="6688138" y="1433513"/>
            <a:ext cx="3794125" cy="742950"/>
            <a:chOff x="2820" y="5220"/>
            <a:chExt cx="4110" cy="1170"/>
          </a:xfrm>
        </p:grpSpPr>
        <p:sp>
          <p:nvSpPr>
            <p:cNvPr id="10" name="Oval 210"/>
            <p:cNvSpPr>
              <a:spLocks noChangeArrowheads="1"/>
            </p:cNvSpPr>
            <p:nvPr/>
          </p:nvSpPr>
          <p:spPr bwMode="auto">
            <a:xfrm rot="-5400000">
              <a:off x="2821" y="5264"/>
              <a:ext cx="435" cy="437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Text Box 211"/>
            <p:cNvSpPr txBox="1">
              <a:spLocks noChangeArrowheads="1"/>
            </p:cNvSpPr>
            <p:nvPr/>
          </p:nvSpPr>
          <p:spPr bwMode="auto">
            <a:xfrm>
              <a:off x="3210" y="5220"/>
              <a:ext cx="325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kern="0" dirty="0" smtClean="0"/>
                <a:t>Прямая радиация (S</a:t>
              </a:r>
              <a:r>
                <a:rPr lang="en-US" altLang="ru-RU" sz="1600" b="1" kern="0" dirty="0" err="1" smtClean="0"/>
                <a:t>i</a:t>
              </a:r>
              <a:r>
                <a:rPr lang="ru-RU" altLang="ru-RU" sz="1600" b="1" kern="0" dirty="0" smtClean="0"/>
                <a:t>)</a:t>
              </a:r>
              <a:endParaRPr lang="ru-RU" altLang="ru-RU" sz="1600" b="1" kern="0" noProof="1" smtClean="0"/>
            </a:p>
          </p:txBody>
        </p:sp>
        <p:sp>
          <p:nvSpPr>
            <p:cNvPr id="12" name="Text Box 212"/>
            <p:cNvSpPr txBox="1">
              <a:spLocks noChangeArrowheads="1"/>
            </p:cNvSpPr>
            <p:nvPr/>
          </p:nvSpPr>
          <p:spPr bwMode="auto">
            <a:xfrm>
              <a:off x="3226" y="5850"/>
              <a:ext cx="370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kern="0" dirty="0" smtClean="0"/>
                <a:t>Рассеянная радиация (</a:t>
              </a:r>
              <a:r>
                <a:rPr lang="ru-RU" altLang="ru-RU" sz="1600" b="1" kern="0" dirty="0" err="1" smtClean="0"/>
                <a:t>Di</a:t>
              </a:r>
              <a:r>
                <a:rPr lang="ru-RU" altLang="ru-RU" sz="1600" b="1" kern="0" dirty="0" smtClean="0"/>
                <a:t>)</a:t>
              </a:r>
              <a:endParaRPr lang="ru-RU" altLang="ru-RU" sz="1600" b="1" kern="0" noProof="1" smtClean="0"/>
            </a:p>
          </p:txBody>
        </p:sp>
        <p:sp>
          <p:nvSpPr>
            <p:cNvPr id="13" name="Oval 213"/>
            <p:cNvSpPr>
              <a:spLocks noChangeArrowheads="1"/>
            </p:cNvSpPr>
            <p:nvPr/>
          </p:nvSpPr>
          <p:spPr bwMode="auto">
            <a:xfrm rot="-5400000">
              <a:off x="2821" y="5894"/>
              <a:ext cx="435" cy="437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kern="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74700" y="5000625"/>
          <a:ext cx="10363200" cy="1173163"/>
        </p:xfrm>
        <a:graphic>
          <a:graphicData uri="http://schemas.openxmlformats.org/presentationml/2006/ole">
            <p:oleObj spid="_x0000_s1034" name="Image" r:id="rId6" imgW="12368254" imgH="186666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368300"/>
            <a:ext cx="9093200" cy="13208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Зависимость освещенности от полноты и преобладающей породы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8D897-CF70-4C9F-A441-8717C7596D2D}" type="slidenum">
              <a:rPr lang="ru-RU" sz="1600"/>
              <a:pPr>
                <a:defRPr/>
              </a:pPr>
              <a:t>9</a:t>
            </a:fld>
            <a:endParaRPr lang="ru-RU" sz="1600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1468438"/>
            <a:ext cx="800417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1180</TotalTime>
  <Words>896</Words>
  <Application>Microsoft Office PowerPoint</Application>
  <PresentationFormat>Произвольный</PresentationFormat>
  <Paragraphs>359</Paragraphs>
  <Slides>23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Trebuchet MS</vt:lpstr>
      <vt:lpstr>Arial</vt:lpstr>
      <vt:lpstr>Wingdings 3</vt:lpstr>
      <vt:lpstr>Calibri</vt:lpstr>
      <vt:lpstr>Times New Roman</vt:lpstr>
      <vt:lpstr>BernhardMod BT</vt:lpstr>
      <vt:lpstr>Аспект</vt:lpstr>
      <vt:lpstr>Аспект</vt:lpstr>
      <vt:lpstr>Аспект</vt:lpstr>
      <vt:lpstr>Аспект</vt:lpstr>
      <vt:lpstr>Image</vt:lpstr>
      <vt:lpstr>Долгосрочное прогнозирование динамики недревесных ресурсов леса при разных сценариях лесопользования для лесов европейской части России</vt:lpstr>
      <vt:lpstr>Слайд 2</vt:lpstr>
      <vt:lpstr>Задачи:</vt:lpstr>
      <vt:lpstr>POLYFORES</vt:lpstr>
      <vt:lpstr>Элемент БД перевода полноты в освещенность</vt:lpstr>
      <vt:lpstr>Комплекс программ FORRUS-S - входные данные и базы данных </vt:lpstr>
      <vt:lpstr>Комплекс программ FORRUS-S - входные данные и базы данных </vt:lpstr>
      <vt:lpstr>Алгоритм расчета ФАР в лесных насаждениях </vt:lpstr>
      <vt:lpstr>Зависимость освещенности от полноты и преобладающей породы </vt:lpstr>
      <vt:lpstr>Сбор данных об урожайности ягод</vt:lpstr>
      <vt:lpstr>БД зависимости урожайности от освещенности</vt:lpstr>
      <vt:lpstr>Таксационные показатели насаждений, исключаемых из продуцирующих по ресурсам черники, брусники и клюквы (Нормативы для таксации лесов.., 1993)</vt:lpstr>
      <vt:lpstr>Черника</vt:lpstr>
      <vt:lpstr>Зависимость урожайности черничников от освещённости и ТЛУ в сосновом и березовом древостое</vt:lpstr>
      <vt:lpstr>Брусника</vt:lpstr>
      <vt:lpstr>Зависимость урожайности брусничников от освещённости и ТЛУ в сосновом и березовом древостое</vt:lpstr>
      <vt:lpstr>Малина</vt:lpstr>
      <vt:lpstr>Зависимость урожайность малины от освещённости и ТЛУ в сосновом и березовом древостое</vt:lpstr>
      <vt:lpstr>Клюква</vt:lpstr>
      <vt:lpstr>Зависимость урожайности клюквы от освещённости и ТЛУ в сосновом и березовом древостое</vt:lpstr>
      <vt:lpstr>Результаты</vt:lpstr>
      <vt:lpstr>Планы на предстоящее полугодие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Долгосрочное прогнозирование динамики недревесных ресурсов леса при разных сценариях лесопользования для лесов европейской части России</dc:title>
  <dc:creator>muhin</dc:creator>
  <cp:lastModifiedBy>chtv</cp:lastModifiedBy>
  <cp:revision>65</cp:revision>
  <dcterms:created xsi:type="dcterms:W3CDTF">2019-04-08T09:39:04Z</dcterms:created>
  <dcterms:modified xsi:type="dcterms:W3CDTF">2019-04-10T07:46:43Z</dcterms:modified>
</cp:coreProperties>
</file>